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sldIdLst>
    <p:sldId id="256" r:id="rId2"/>
    <p:sldId id="257" r:id="rId3"/>
    <p:sldId id="411" r:id="rId4"/>
    <p:sldId id="335" r:id="rId5"/>
    <p:sldId id="336" r:id="rId6"/>
    <p:sldId id="412" r:id="rId7"/>
    <p:sldId id="413" r:id="rId8"/>
    <p:sldId id="414" r:id="rId9"/>
    <p:sldId id="410" r:id="rId10"/>
    <p:sldId id="430" r:id="rId11"/>
    <p:sldId id="431" r:id="rId12"/>
    <p:sldId id="432" r:id="rId13"/>
    <p:sldId id="433" r:id="rId14"/>
    <p:sldId id="434" r:id="rId15"/>
    <p:sldId id="435" r:id="rId16"/>
    <p:sldId id="409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337" r:id="rId26"/>
    <p:sldId id="387" r:id="rId27"/>
    <p:sldId id="388" r:id="rId28"/>
    <p:sldId id="389" r:id="rId29"/>
    <p:sldId id="390" r:id="rId30"/>
    <p:sldId id="407" r:id="rId31"/>
    <p:sldId id="354" r:id="rId32"/>
    <p:sldId id="391" r:id="rId33"/>
    <p:sldId id="356" r:id="rId34"/>
    <p:sldId id="396" r:id="rId35"/>
    <p:sldId id="380" r:id="rId36"/>
    <p:sldId id="381" r:id="rId37"/>
    <p:sldId id="382" r:id="rId38"/>
    <p:sldId id="393" r:id="rId39"/>
    <p:sldId id="394" r:id="rId40"/>
    <p:sldId id="397" r:id="rId41"/>
    <p:sldId id="398" r:id="rId42"/>
    <p:sldId id="357" r:id="rId43"/>
    <p:sldId id="358" r:id="rId44"/>
    <p:sldId id="376" r:id="rId45"/>
    <p:sldId id="377" r:id="rId46"/>
    <p:sldId id="378" r:id="rId47"/>
    <p:sldId id="379" r:id="rId48"/>
    <p:sldId id="403" r:id="rId49"/>
    <p:sldId id="408" r:id="rId50"/>
    <p:sldId id="424" r:id="rId51"/>
    <p:sldId id="359" r:id="rId52"/>
    <p:sldId id="428" r:id="rId53"/>
    <p:sldId id="429" r:id="rId54"/>
    <p:sldId id="360" r:id="rId55"/>
    <p:sldId id="340" r:id="rId56"/>
    <p:sldId id="361" r:id="rId57"/>
    <p:sldId id="375" r:id="rId58"/>
    <p:sldId id="341" r:id="rId59"/>
    <p:sldId id="342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62" r:id="rId70"/>
    <p:sldId id="363" r:id="rId71"/>
    <p:sldId id="366" r:id="rId72"/>
    <p:sldId id="367" r:id="rId73"/>
    <p:sldId id="368" r:id="rId74"/>
    <p:sldId id="369" r:id="rId75"/>
    <p:sldId id="370" r:id="rId76"/>
    <p:sldId id="371" r:id="rId77"/>
    <p:sldId id="372" r:id="rId78"/>
    <p:sldId id="373" r:id="rId79"/>
    <p:sldId id="374" r:id="rId80"/>
    <p:sldId id="400" r:id="rId81"/>
    <p:sldId id="401" r:id="rId82"/>
    <p:sldId id="436" r:id="rId83"/>
    <p:sldId id="402" r:id="rId84"/>
    <p:sldId id="437" r:id="rId85"/>
    <p:sldId id="334" r:id="rId86"/>
    <p:sldId id="259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76D"/>
    <a:srgbClr val="C9C2D1"/>
    <a:srgbClr val="FFFFCC"/>
    <a:srgbClr val="FFCC66"/>
    <a:srgbClr val="669900"/>
    <a:srgbClr val="996600"/>
    <a:srgbClr val="CC9900"/>
    <a:srgbClr val="CCCC00"/>
    <a:srgbClr val="FF7C8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660"/>
  </p:normalViewPr>
  <p:slideViewPr>
    <p:cSldViewPr>
      <p:cViewPr varScale="1">
        <p:scale>
          <a:sx n="115" d="100"/>
          <a:sy n="115" d="100"/>
        </p:scale>
        <p:origin x="-16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_majorProject\viva_02\rayGraph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1506927018738072"/>
          <c:y val="0.21009295797648941"/>
          <c:w val="0.68814467526851486"/>
          <c:h val="0.63827038864452434"/>
        </c:manualLayout>
      </c:layout>
      <c:barChart>
        <c:barDir val="col"/>
        <c:grouping val="clustered"/>
        <c:ser>
          <c:idx val="0"/>
          <c:order val="0"/>
          <c:tx>
            <c:strRef>
              <c:f>Sheet1!$F$2</c:f>
              <c:strCache>
                <c:ptCount val="1"/>
                <c:pt idx="0">
                  <c:v>0.25</c:v>
                </c:pt>
              </c:strCache>
            </c:strRef>
          </c:tx>
          <c:spPr>
            <a:solidFill>
              <a:srgbClr val="E03B20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  <c:errBars>
            <c:errBarType val="plus"/>
            <c:errValType val="cust"/>
            <c:plus>
              <c:numRef>
                <c:f>Sheet1!$J$3:$J$8</c:f>
                <c:numCache>
                  <c:formatCode>General</c:formatCode>
                  <c:ptCount val="6"/>
                  <c:pt idx="0">
                    <c:v>0.13300000000000001</c:v>
                  </c:pt>
                  <c:pt idx="1">
                    <c:v>5.1000000000000004E-2</c:v>
                  </c:pt>
                  <c:pt idx="2">
                    <c:v>2.5000000000000046E-2</c:v>
                  </c:pt>
                  <c:pt idx="3">
                    <c:v>3.600000000000006E-2</c:v>
                  </c:pt>
                  <c:pt idx="4">
                    <c:v>1.4999999999999998E-2</c:v>
                  </c:pt>
                  <c:pt idx="5">
                    <c:v>6.0000000000000175E-3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2700">
                <a:solidFill>
                  <a:schemeClr val="bg1"/>
                </a:solidFill>
              </a:ln>
            </c:spPr>
          </c:errBars>
          <c:cat>
            <c:numRef>
              <c:f>Sheet1!$A$3:$A$8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1000</c:v>
                </c:pt>
                <c:pt idx="5">
                  <c:v>10000</c:v>
                </c:pt>
              </c:numCache>
            </c:numRef>
          </c:cat>
          <c:val>
            <c:numRef>
              <c:f>Sheet1!$F$3:$F$8</c:f>
              <c:numCache>
                <c:formatCode>General</c:formatCode>
                <c:ptCount val="6"/>
                <c:pt idx="0">
                  <c:v>0.42500000000000032</c:v>
                </c:pt>
                <c:pt idx="1">
                  <c:v>0.30800000000000038</c:v>
                </c:pt>
                <c:pt idx="2">
                  <c:v>0.35500000000000032</c:v>
                </c:pt>
                <c:pt idx="3">
                  <c:v>0.31000000000000066</c:v>
                </c:pt>
                <c:pt idx="4">
                  <c:v>0.32700000000000073</c:v>
                </c:pt>
                <c:pt idx="5">
                  <c:v>0.3300000000000009</c:v>
                </c:pt>
              </c:numCache>
            </c:numRef>
          </c:val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0.1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  <c:errBars>
            <c:errBarType val="plus"/>
            <c:errValType val="cust"/>
            <c:plus>
              <c:numRef>
                <c:f>Sheet1!$K$3:$K$8</c:f>
                <c:numCache>
                  <c:formatCode>General</c:formatCode>
                  <c:ptCount val="6"/>
                  <c:pt idx="0">
                    <c:v>9.5000000000000182E-2</c:v>
                  </c:pt>
                  <c:pt idx="1">
                    <c:v>7.1000000000000021E-2</c:v>
                  </c:pt>
                  <c:pt idx="2">
                    <c:v>4.5000000000000033E-2</c:v>
                  </c:pt>
                  <c:pt idx="3">
                    <c:v>3.4000000000000002E-2</c:v>
                  </c:pt>
                  <c:pt idx="4">
                    <c:v>1.4000000000000005E-2</c:v>
                  </c:pt>
                  <c:pt idx="5">
                    <c:v>5.0000000000000114E-3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2700">
                <a:solidFill>
                  <a:schemeClr val="bg1"/>
                </a:solidFill>
              </a:ln>
            </c:spPr>
          </c:errBars>
          <c:cat>
            <c:numRef>
              <c:f>Sheet1!$A$3:$A$8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1000</c:v>
                </c:pt>
                <c:pt idx="5">
                  <c:v>10000</c:v>
                </c:pt>
              </c:numCache>
            </c:numRef>
          </c:cat>
          <c:val>
            <c:numRef>
              <c:f>Sheet1!$G$3:$G$8</c:f>
              <c:numCache>
                <c:formatCode>General</c:formatCode>
                <c:ptCount val="6"/>
                <c:pt idx="0">
                  <c:v>0.35500000000000032</c:v>
                </c:pt>
                <c:pt idx="1">
                  <c:v>0.29700000000000032</c:v>
                </c:pt>
                <c:pt idx="2">
                  <c:v>0.30000000000000032</c:v>
                </c:pt>
                <c:pt idx="3">
                  <c:v>0.30500000000000038</c:v>
                </c:pt>
                <c:pt idx="4">
                  <c:v>0.29200000000000031</c:v>
                </c:pt>
                <c:pt idx="5">
                  <c:v>0.29600000000000032</c:v>
                </c:pt>
              </c:numCache>
            </c:numRef>
          </c:val>
        </c:ser>
        <c:ser>
          <c:idx val="2"/>
          <c:order val="2"/>
          <c:tx>
            <c:strRef>
              <c:f>Sheet1!$H$2</c:f>
              <c:strCache>
                <c:ptCount val="1"/>
                <c:pt idx="0">
                  <c:v>0.01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  <c:errBars>
            <c:errBarType val="plus"/>
            <c:errValType val="cust"/>
            <c:plus>
              <c:numRef>
                <c:f>Sheet1!$L$3:$L$8</c:f>
                <c:numCache>
                  <c:formatCode>General</c:formatCode>
                  <c:ptCount val="6"/>
                  <c:pt idx="0">
                    <c:v>0.18200000000000024</c:v>
                  </c:pt>
                  <c:pt idx="1">
                    <c:v>6.0000000000000116E-2</c:v>
                  </c:pt>
                  <c:pt idx="2">
                    <c:v>4.6000000000000013E-2</c:v>
                  </c:pt>
                  <c:pt idx="3">
                    <c:v>3.1000000000000083E-2</c:v>
                  </c:pt>
                  <c:pt idx="4">
                    <c:v>1.4999999999999998E-2</c:v>
                  </c:pt>
                  <c:pt idx="5">
                    <c:v>4.0000000000000105E-3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2700">
                <a:solidFill>
                  <a:schemeClr val="bg1"/>
                </a:solidFill>
              </a:ln>
            </c:spPr>
          </c:errBars>
          <c:cat>
            <c:numRef>
              <c:f>Sheet1!$A$3:$A$8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1000</c:v>
                </c:pt>
                <c:pt idx="5">
                  <c:v>10000</c:v>
                </c:pt>
              </c:numCache>
            </c:numRef>
          </c:cat>
          <c:val>
            <c:numRef>
              <c:f>Sheet1!$H$3:$H$8</c:f>
              <c:numCache>
                <c:formatCode>General</c:formatCode>
                <c:ptCount val="6"/>
                <c:pt idx="0">
                  <c:v>0.30500000000000038</c:v>
                </c:pt>
                <c:pt idx="1">
                  <c:v>0.255</c:v>
                </c:pt>
                <c:pt idx="2">
                  <c:v>0.24900000000000036</c:v>
                </c:pt>
                <c:pt idx="3">
                  <c:v>0.26500000000000001</c:v>
                </c:pt>
                <c:pt idx="4">
                  <c:v>0.27</c:v>
                </c:pt>
                <c:pt idx="5">
                  <c:v>0.27100000000000002</c:v>
                </c:pt>
              </c:numCache>
            </c:numRef>
          </c:val>
        </c:ser>
        <c:axId val="99096832"/>
        <c:axId val="99107200"/>
      </c:barChart>
      <c:catAx>
        <c:axId val="99096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Number of Rays</a:t>
                </a:r>
              </a:p>
            </c:rich>
          </c:tx>
          <c:layout>
            <c:manualLayout>
              <c:xMode val="edge"/>
              <c:yMode val="edge"/>
              <c:x val="0.39185648119088184"/>
              <c:y val="0.93200829119024231"/>
            </c:manualLayout>
          </c:layout>
        </c:title>
        <c:numFmt formatCode="General" sourceLinked="1"/>
        <c:tickLblPos val="nextTo"/>
        <c:spPr>
          <a:ln>
            <a:solidFill>
              <a:schemeClr val="bg1">
                <a:lumMod val="95000"/>
                <a:lumOff val="5000"/>
              </a:schemeClr>
            </a:solidFill>
          </a:ln>
        </c:spPr>
        <c:crossAx val="99107200"/>
        <c:crosses val="autoZero"/>
        <c:auto val="1"/>
        <c:lblAlgn val="ctr"/>
        <c:lblOffset val="100"/>
      </c:catAx>
      <c:valAx>
        <c:axId val="991072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Luminosity</a:t>
                </a:r>
              </a:p>
            </c:rich>
          </c:tx>
          <c:layout>
            <c:manualLayout>
              <c:xMode val="edge"/>
              <c:yMode val="edge"/>
              <c:x val="1.3564213342133582E-2"/>
              <c:y val="0.40174926177083981"/>
            </c:manualLayout>
          </c:layout>
        </c:title>
        <c:numFmt formatCode="General" sourceLinked="1"/>
        <c:tickLblPos val="nextTo"/>
        <c:spPr>
          <a:ln>
            <a:solidFill>
              <a:schemeClr val="bg1">
                <a:lumMod val="95000"/>
                <a:lumOff val="5000"/>
              </a:schemeClr>
            </a:solidFill>
          </a:ln>
        </c:spPr>
        <c:crossAx val="9909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25517694213455"/>
          <c:y val="0.46160288090081453"/>
          <c:w val="0.13259356575455478"/>
          <c:h val="0.11896783783856139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8.7569044847245328E-2"/>
          <c:y val="9.4293214643396989E-2"/>
          <c:w val="0.72334317708442863"/>
          <c:h val="0.77021831736772195"/>
        </c:manualLayout>
      </c:layout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0.25</c:v>
                </c:pt>
              </c:strCache>
            </c:strRef>
          </c:tx>
          <c:spPr>
            <a:solidFill>
              <a:srgbClr val="E03B20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  <c:cat>
            <c:numRef>
              <c:f>Sheet1!$A$3:$A$8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1000</c:v>
                </c:pt>
                <c:pt idx="5">
                  <c:v>10000</c:v>
                </c:pt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  <c:pt idx="0">
                  <c:v>31.3</c:v>
                </c:pt>
                <c:pt idx="1">
                  <c:v>16.600000000000001</c:v>
                </c:pt>
                <c:pt idx="2">
                  <c:v>4.7</c:v>
                </c:pt>
                <c:pt idx="3">
                  <c:v>11.6</c:v>
                </c:pt>
                <c:pt idx="4">
                  <c:v>4.5999999999999996</c:v>
                </c:pt>
                <c:pt idx="5">
                  <c:v>1.8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0.1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  <c:cat>
            <c:numRef>
              <c:f>Sheet1!$A$3:$A$8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1000</c:v>
                </c:pt>
                <c:pt idx="5">
                  <c:v>10000</c:v>
                </c:pt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  <c:pt idx="0">
                  <c:v>26.8</c:v>
                </c:pt>
                <c:pt idx="1">
                  <c:v>23.9</c:v>
                </c:pt>
                <c:pt idx="2">
                  <c:v>15</c:v>
                </c:pt>
                <c:pt idx="3">
                  <c:v>11.1</c:v>
                </c:pt>
                <c:pt idx="4">
                  <c:v>4.8</c:v>
                </c:pt>
                <c:pt idx="5">
                  <c:v>1.7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0.01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c:spPr>
          <c:cat>
            <c:numRef>
              <c:f>Sheet1!$A$3:$A$8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1000</c:v>
                </c:pt>
                <c:pt idx="5">
                  <c:v>10000</c:v>
                </c:pt>
              </c:numCache>
            </c:numRef>
          </c:cat>
          <c:val>
            <c:numRef>
              <c:f>Sheet1!$D$3:$D$8</c:f>
              <c:numCache>
                <c:formatCode>General</c:formatCode>
                <c:ptCount val="6"/>
                <c:pt idx="0">
                  <c:v>59.7</c:v>
                </c:pt>
                <c:pt idx="1">
                  <c:v>23.5</c:v>
                </c:pt>
                <c:pt idx="2">
                  <c:v>18.5</c:v>
                </c:pt>
                <c:pt idx="3">
                  <c:v>11.7</c:v>
                </c:pt>
                <c:pt idx="4">
                  <c:v>5.6</c:v>
                </c:pt>
                <c:pt idx="5">
                  <c:v>1.5</c:v>
                </c:pt>
              </c:numCache>
            </c:numRef>
          </c:val>
        </c:ser>
        <c:axId val="99150464"/>
        <c:axId val="99173120"/>
      </c:barChart>
      <c:catAx>
        <c:axId val="99150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800" dirty="0"/>
                  <a:t>Number</a:t>
                </a:r>
                <a:r>
                  <a:rPr lang="en-GB" sz="1800" baseline="0" dirty="0"/>
                  <a:t> of Rays</a:t>
                </a:r>
                <a:endParaRPr lang="en-GB" sz="1800" dirty="0"/>
              </a:p>
            </c:rich>
          </c:tx>
          <c:layout>
            <c:manualLayout>
              <c:xMode val="edge"/>
              <c:yMode val="edge"/>
              <c:x val="0.38009630285900536"/>
              <c:y val="0.92350829178184157"/>
            </c:manualLayout>
          </c:layout>
        </c:title>
        <c:numFmt formatCode="General" sourceLinked="1"/>
        <c:tickLblPos val="nextTo"/>
        <c:spPr>
          <a:ln>
            <a:solidFill>
              <a:schemeClr val="bg1">
                <a:lumMod val="95000"/>
                <a:lumOff val="5000"/>
              </a:schemeClr>
            </a:solidFill>
          </a:ln>
        </c:spPr>
        <c:crossAx val="99173120"/>
        <c:crosses val="autoZero"/>
        <c:auto val="1"/>
        <c:lblAlgn val="ctr"/>
        <c:lblOffset val="100"/>
      </c:catAx>
      <c:valAx>
        <c:axId val="991731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800" dirty="0"/>
                  <a:t>RSD (%)</a:t>
                </a:r>
              </a:p>
            </c:rich>
          </c:tx>
          <c:layout>
            <c:manualLayout>
              <c:xMode val="edge"/>
              <c:yMode val="edge"/>
              <c:x val="1.4441780480134975E-2"/>
              <c:y val="0.37805583790855812"/>
            </c:manualLayout>
          </c:layout>
        </c:title>
        <c:numFmt formatCode="General" sourceLinked="1"/>
        <c:tickLblPos val="nextTo"/>
        <c:spPr>
          <a:ln>
            <a:solidFill>
              <a:schemeClr val="bg1">
                <a:lumMod val="95000"/>
                <a:lumOff val="5000"/>
              </a:schemeClr>
            </a:solidFill>
          </a:ln>
        </c:spPr>
        <c:crossAx val="9915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75612690868663"/>
          <c:y val="0.3865111587933015"/>
          <c:w val="0.10187918817840078"/>
          <c:h val="0.15296786567124529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0.81403</cdr:x>
      <cdr:y>0.3901</cdr:y>
    </cdr:from>
    <cdr:to>
      <cdr:x>0.96769</cdr:x>
      <cdr:y>0.48038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05051" y="2331440"/>
          <a:ext cx="1397804" cy="539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en-GB" sz="1800" b="1" i="0" baseline="0" dirty="0">
              <a:solidFill>
                <a:schemeClr val="tx1"/>
              </a:solidFill>
              <a:effectLst/>
            </a:rPr>
            <a:t>Voxel Size</a:t>
          </a:r>
          <a:endParaRPr lang="en-GB" sz="1800" dirty="0">
            <a:solidFill>
              <a:schemeClr val="tx1"/>
            </a:solidFill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0.8385</cdr:x>
      <cdr:y>0.29851</cdr:y>
    </cdr:from>
    <cdr:to>
      <cdr:x>1</cdr:x>
      <cdr:y>0.38879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24719" y="1440160"/>
          <a:ext cx="1372225" cy="435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en-GB" sz="1800" b="1" i="0" baseline="0" dirty="0">
              <a:solidFill>
                <a:schemeClr val="tx1"/>
              </a:solidFill>
              <a:effectLst/>
            </a:rPr>
            <a:t>Voxel Size</a:t>
          </a:r>
          <a:endParaRPr lang="en-GB" sz="1800" dirty="0">
            <a:solidFill>
              <a:schemeClr val="tx1"/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CEEDC-A0EF-45F4-9FF0-95376305A90C}" type="datetimeFigureOut">
              <a:rPr lang="en-GB" smtClean="0"/>
              <a:pPr/>
              <a:t>26/05/2014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BC415-DDC8-4384-9A69-223BA81929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315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BC415-DDC8-4384-9A69-223BA8192902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26/05/2014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26/05/2014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26/05/2014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26/05/2014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4AFA-283D-419A-B78D-8BAAA505F380}" type="datetimeFigureOut">
              <a:rPr lang="en-GB" smtClean="0"/>
              <a:pPr/>
              <a:t>26/05/2014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1E74AFA-283D-419A-B78D-8BAAA505F380}" type="datetimeFigureOut">
              <a:rPr lang="en-GB" smtClean="0"/>
              <a:pPr/>
              <a:t>26/05/2014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1E74AFA-283D-419A-B78D-8BAAA505F380}" type="datetimeFigureOut">
              <a:rPr lang="en-GB" smtClean="0"/>
              <a:pPr/>
              <a:t>26/05/2014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1F4DF1-A9AC-482A-8DB4-CEACFC19897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056784" cy="2589272"/>
          </a:xfrm>
        </p:spPr>
        <p:txBody>
          <a:bodyPr>
            <a:normAutofit fontScale="90000"/>
          </a:bodyPr>
          <a:lstStyle/>
          <a:p>
            <a:r>
              <a:rPr lang="en-GB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Environmentally Affected Tree Growth using </a:t>
            </a:r>
            <a:br>
              <a:rPr lang="en-GB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en-GB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L-Systems and Voxels</a:t>
            </a:r>
            <a:endParaRPr lang="en-GB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056784" cy="672480"/>
          </a:xfrm>
        </p:spPr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Andrew </a:t>
            </a:r>
            <a:r>
              <a:rPr lang="en-GB" dirty="0" err="1" smtClean="0">
                <a:latin typeface="Arial Black" pitchFamily="34" charset="0"/>
              </a:rPr>
              <a:t>Leeuwenberg</a:t>
            </a:r>
            <a:endParaRPr lang="en-GB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5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Grow L-System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86088" y="5373216"/>
            <a:ext cx="917256" cy="9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02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Grow L-system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15954" y="4221088"/>
            <a:ext cx="917256" cy="9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4574582" y="4959525"/>
            <a:ext cx="0" cy="1277296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pPr marL="448056" lvl="1" indent="0">
              <a:buNone/>
            </a:pPr>
            <a:r>
              <a:rPr lang="en-GB" b="1" dirty="0" smtClean="0">
                <a:solidFill>
                  <a:srgbClr val="92D050"/>
                </a:solidFill>
              </a:rPr>
              <a:t>F</a:t>
            </a:r>
            <a:r>
              <a:rPr lang="en-GB" b="1" dirty="0" smtClean="0"/>
              <a:t>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6907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Grow L-System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8811810">
            <a:off x="3875773" y="4316951"/>
            <a:ext cx="917256" cy="9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4574582" y="4959525"/>
            <a:ext cx="0" cy="1277296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396752"/>
          </a:xfrm>
        </p:spPr>
        <p:txBody>
          <a:bodyPr/>
          <a:lstStyle/>
          <a:p>
            <a:pPr marL="448056" lvl="1" indent="0">
              <a:buNone/>
            </a:pPr>
            <a:r>
              <a:rPr lang="en-GB" b="1" dirty="0" smtClean="0"/>
              <a:t>F</a:t>
            </a:r>
            <a:r>
              <a:rPr lang="en-GB" b="1" dirty="0" smtClean="0">
                <a:solidFill>
                  <a:srgbClr val="92D050"/>
                </a:solidFill>
              </a:rPr>
              <a:t>[+</a:t>
            </a:r>
            <a:r>
              <a:rPr lang="en-GB" b="1" dirty="0" smtClean="0"/>
              <a:t>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7844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Grow L-system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8811810">
            <a:off x="2961555" y="3546749"/>
            <a:ext cx="917256" cy="9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4574582" y="4959525"/>
            <a:ext cx="0" cy="1277296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396752"/>
          </a:xfrm>
        </p:spPr>
        <p:txBody>
          <a:bodyPr/>
          <a:lstStyle/>
          <a:p>
            <a:pPr marL="448056" lvl="1" indent="0">
              <a:buNone/>
            </a:pPr>
            <a:r>
              <a:rPr lang="en-GB" b="1" dirty="0" smtClean="0"/>
              <a:t>F[+</a:t>
            </a:r>
            <a:r>
              <a:rPr lang="en-GB" b="1" dirty="0" smtClean="0">
                <a:solidFill>
                  <a:srgbClr val="92D050"/>
                </a:solidFill>
              </a:rPr>
              <a:t>F</a:t>
            </a:r>
            <a:r>
              <a:rPr lang="en-GB" b="1" dirty="0" smtClean="0"/>
              <a:t>…</a:t>
            </a:r>
            <a:endParaRPr lang="en-GB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635896" y="4149080"/>
            <a:ext cx="938686" cy="81044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35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Grow L-System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680039">
            <a:off x="5204426" y="3509317"/>
            <a:ext cx="917256" cy="9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4574582" y="4959525"/>
            <a:ext cx="0" cy="1277296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396752"/>
          </a:xfrm>
        </p:spPr>
        <p:txBody>
          <a:bodyPr/>
          <a:lstStyle/>
          <a:p>
            <a:pPr marL="448056" lvl="1" indent="0">
              <a:buNone/>
            </a:pPr>
            <a:r>
              <a:rPr lang="en-GB" b="1" dirty="0" smtClean="0"/>
              <a:t>F[+F</a:t>
            </a:r>
            <a:r>
              <a:rPr lang="en-GB" b="1" dirty="0" smtClean="0">
                <a:solidFill>
                  <a:srgbClr val="92D050"/>
                </a:solidFill>
              </a:rPr>
              <a:t>][-F</a:t>
            </a:r>
            <a:r>
              <a:rPr lang="en-GB" b="1" dirty="0" smtClean="0"/>
              <a:t>…</a:t>
            </a:r>
            <a:endParaRPr lang="en-GB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635896" y="4149080"/>
            <a:ext cx="938686" cy="81044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574582" y="4149080"/>
            <a:ext cx="861514" cy="81044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34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Grow L-System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400000">
            <a:off x="6588224" y="3667582"/>
            <a:ext cx="917256" cy="9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4574582" y="4959525"/>
            <a:ext cx="0" cy="1277296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396752"/>
          </a:xfrm>
        </p:spPr>
        <p:txBody>
          <a:bodyPr/>
          <a:lstStyle/>
          <a:p>
            <a:pPr marL="448056" lvl="1" indent="0">
              <a:buNone/>
            </a:pPr>
            <a:r>
              <a:rPr lang="en-GB" b="1" dirty="0" smtClean="0"/>
              <a:t>F[+F</a:t>
            </a:r>
            <a:r>
              <a:rPr lang="en-GB" b="1" dirty="0" smtClean="0">
                <a:solidFill>
                  <a:srgbClr val="92D050"/>
                </a:solidFill>
              </a:rPr>
              <a:t>[+F][-F]</a:t>
            </a:r>
            <a:r>
              <a:rPr lang="en-GB" b="1" dirty="0" smtClean="0"/>
              <a:t>][-F</a:t>
            </a:r>
            <a:r>
              <a:rPr lang="en-GB" b="1" dirty="0" smtClean="0">
                <a:solidFill>
                  <a:srgbClr val="92D050"/>
                </a:solidFill>
              </a:rPr>
              <a:t>[+F][-F]]…</a:t>
            </a:r>
            <a:endParaRPr lang="en-GB" b="1" dirty="0">
              <a:solidFill>
                <a:srgbClr val="92D05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35896" y="4149080"/>
            <a:ext cx="938686" cy="81044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574582" y="4149080"/>
            <a:ext cx="861514" cy="81044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35896" y="2852936"/>
            <a:ext cx="0" cy="129614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39752" y="4149080"/>
            <a:ext cx="129614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36096" y="2852936"/>
            <a:ext cx="0" cy="129614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6096" y="4126210"/>
            <a:ext cx="129614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11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UniverityWork_3rdYear\majorProject\viva_02\voxilising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25" y="1256240"/>
            <a:ext cx="3115080" cy="28396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Collision avoidance</a:t>
            </a:r>
            <a:endParaRPr lang="en-GB" dirty="0"/>
          </a:p>
        </p:txBody>
      </p:sp>
      <p:pic>
        <p:nvPicPr>
          <p:cNvPr id="4" name="Picture 2" descr="E:\UniverityWork_3rdYear\majorProject\viva_02\voxilising_0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137276">
            <a:off x="3740336" y="1256241"/>
            <a:ext cx="3115079" cy="2839688"/>
          </a:xfrm>
          <a:prstGeom prst="rect">
            <a:avLst/>
          </a:prstGeom>
          <a:noFill/>
        </p:spPr>
      </p:pic>
      <p:pic>
        <p:nvPicPr>
          <p:cNvPr id="6" name="Picture 5" descr="E:\UniverityWork_3rdYear\majorProject\viva_02\voxilising_0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47664" y="4036441"/>
            <a:ext cx="3115079" cy="2839688"/>
          </a:xfrm>
          <a:prstGeom prst="rect">
            <a:avLst/>
          </a:prstGeom>
          <a:noFill/>
        </p:spPr>
      </p:pic>
      <p:pic>
        <p:nvPicPr>
          <p:cNvPr id="7" name="Picture 2" descr="E:\UniverityWork_3rdYear\majorProject\viva_02\voxilising_0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0846026">
            <a:off x="5635691" y="4087729"/>
            <a:ext cx="3115079" cy="2839688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4001544" y="3710317"/>
            <a:ext cx="360040" cy="57606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84168" y="3645024"/>
            <a:ext cx="432048" cy="57606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05203" y="2616596"/>
            <a:ext cx="693445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Collision avoidance</a:t>
            </a:r>
            <a:endParaRPr lang="en-GB" dirty="0"/>
          </a:p>
        </p:txBody>
      </p:sp>
      <p:pic>
        <p:nvPicPr>
          <p:cNvPr id="12" name="Picture 4" descr="E:\UniverityWork_3rdYear\majorProject\viva_02\collisionDet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157" y="1147850"/>
            <a:ext cx="2962920" cy="5925840"/>
          </a:xfrm>
          <a:prstGeom prst="rect">
            <a:avLst/>
          </a:prstGeom>
          <a:noFill/>
        </p:spPr>
      </p:pic>
      <p:pic>
        <p:nvPicPr>
          <p:cNvPr id="14" name="Picture 6" descr="E:\UniverityWork_3rdYear\majorProject\viva_02\collisionDetection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88158"/>
            <a:ext cx="2022695" cy="5445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34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71600" y="2780928"/>
          <a:ext cx="7344816" cy="334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77771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499992" y="5949280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>
            <a:off x="971600" y="2780928"/>
            <a:ext cx="7344816" cy="6624736"/>
          </a:xfrm>
          <a:prstGeom prst="arc">
            <a:avLst>
              <a:gd name="adj1" fmla="val 10881836"/>
              <a:gd name="adj2" fmla="val 61382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 flipH="1" flipV="1">
            <a:off x="1403648" y="4725144"/>
            <a:ext cx="3096344" cy="1368152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</p:cNvCxnSpPr>
          <p:nvPr/>
        </p:nvCxnSpPr>
        <p:spPr>
          <a:xfrm flipH="1" flipV="1">
            <a:off x="3707904" y="4725144"/>
            <a:ext cx="834269" cy="1266317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0"/>
          </p:cNvCxnSpPr>
          <p:nvPr/>
        </p:nvCxnSpPr>
        <p:spPr>
          <a:xfrm flipV="1">
            <a:off x="4644008" y="4725144"/>
            <a:ext cx="504056" cy="1224136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7"/>
          </p:cNvCxnSpPr>
          <p:nvPr/>
        </p:nvCxnSpPr>
        <p:spPr>
          <a:xfrm flipV="1">
            <a:off x="4745843" y="4221088"/>
            <a:ext cx="2850493" cy="1770373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</p:cNvCxnSpPr>
          <p:nvPr/>
        </p:nvCxnSpPr>
        <p:spPr>
          <a:xfrm flipH="1" flipV="1">
            <a:off x="1115616" y="5517232"/>
            <a:ext cx="3384376" cy="576064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788024" y="5085184"/>
            <a:ext cx="3312368" cy="1008112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7"/>
          </p:cNvCxnSpPr>
          <p:nvPr/>
        </p:nvCxnSpPr>
        <p:spPr>
          <a:xfrm flipV="1">
            <a:off x="4745843" y="4725144"/>
            <a:ext cx="1194309" cy="1266317"/>
          </a:xfrm>
          <a:prstGeom prst="straightConnector1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99592" y="5373216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187624" y="4509120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843808" y="2996952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724128" y="2852936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876256" y="3429000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596336" y="4077072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8100392" y="4941168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89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71600" y="2780928"/>
          <a:ext cx="7344816" cy="334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77771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771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7806" marR="117806" marT="58903" marB="589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499992" y="5949280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>
            <a:off x="971600" y="2780928"/>
            <a:ext cx="7344816" cy="6624736"/>
          </a:xfrm>
          <a:prstGeom prst="arc">
            <a:avLst>
              <a:gd name="adj1" fmla="val 10881836"/>
              <a:gd name="adj2" fmla="val 61382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 flipH="1" flipV="1">
            <a:off x="1403648" y="4725144"/>
            <a:ext cx="3096344" cy="136815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</p:cNvCxnSpPr>
          <p:nvPr/>
        </p:nvCxnSpPr>
        <p:spPr>
          <a:xfrm flipH="1" flipV="1">
            <a:off x="3707904" y="4725144"/>
            <a:ext cx="834269" cy="126631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0"/>
          </p:cNvCxnSpPr>
          <p:nvPr/>
        </p:nvCxnSpPr>
        <p:spPr>
          <a:xfrm flipV="1">
            <a:off x="4644008" y="4725144"/>
            <a:ext cx="504056" cy="122413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7"/>
          </p:cNvCxnSpPr>
          <p:nvPr/>
        </p:nvCxnSpPr>
        <p:spPr>
          <a:xfrm flipV="1">
            <a:off x="4745843" y="4221088"/>
            <a:ext cx="2850493" cy="1770373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</p:cNvCxnSpPr>
          <p:nvPr/>
        </p:nvCxnSpPr>
        <p:spPr>
          <a:xfrm flipH="1" flipV="1">
            <a:off x="1115616" y="5517232"/>
            <a:ext cx="3384376" cy="576064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788024" y="5085184"/>
            <a:ext cx="3312368" cy="100811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7"/>
          </p:cNvCxnSpPr>
          <p:nvPr/>
        </p:nvCxnSpPr>
        <p:spPr>
          <a:xfrm flipV="1">
            <a:off x="4745843" y="4725144"/>
            <a:ext cx="1194309" cy="126631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99592" y="5373216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187624" y="4509120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843808" y="2996952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724128" y="2852936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876256" y="3429000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596336" y="4077072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8100392" y="4941168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53136"/>
          </a:xfrm>
        </p:spPr>
        <p:txBody>
          <a:bodyPr>
            <a:normAutofit/>
          </a:bodyPr>
          <a:lstStyle/>
          <a:p>
            <a:r>
              <a:rPr lang="en-GB" i="1" dirty="0" smtClean="0"/>
              <a:t>E </a:t>
            </a:r>
            <a:r>
              <a:rPr lang="en-GB" dirty="0" smtClean="0"/>
              <a:t>= 4/7 ≈ 0.57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xmlns="" val="21327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Content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Hypothesis </a:t>
            </a:r>
            <a:r>
              <a:rPr lang="en-GB" dirty="0" smtClean="0"/>
              <a:t>&amp; Aim</a:t>
            </a:r>
          </a:p>
          <a:p>
            <a:r>
              <a:rPr lang="en-GB" dirty="0" smtClean="0"/>
              <a:t>Methodology summary</a:t>
            </a:r>
          </a:p>
          <a:p>
            <a:r>
              <a:rPr lang="en-GB" dirty="0" smtClean="0"/>
              <a:t>Result</a:t>
            </a:r>
          </a:p>
          <a:p>
            <a:r>
              <a:rPr lang="en-GB" dirty="0"/>
              <a:t>Discussion and Future </a:t>
            </a:r>
            <a:r>
              <a:rPr lang="en-GB" dirty="0" smtClean="0"/>
              <a:t>work</a:t>
            </a:r>
            <a:endParaRPr lang="en-GB" dirty="0"/>
          </a:p>
          <a:p>
            <a:r>
              <a:rPr lang="en-GB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35114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Adjust</a:t>
            </a:r>
          </a:p>
          <a:p>
            <a:pPr lvl="1"/>
            <a:r>
              <a:rPr lang="en-GB" dirty="0"/>
              <a:t>Growth rate</a:t>
            </a:r>
          </a:p>
          <a:p>
            <a:pPr lvl="1"/>
            <a:r>
              <a:rPr lang="en-GB" dirty="0"/>
              <a:t>Growth direction</a:t>
            </a:r>
          </a:p>
          <a:p>
            <a:pPr lvl="1"/>
            <a:r>
              <a:rPr lang="en-GB" dirty="0"/>
              <a:t>Leaf growth</a:t>
            </a:r>
          </a:p>
          <a:p>
            <a:pPr lvl="1"/>
            <a:r>
              <a:rPr lang="en-GB" dirty="0"/>
              <a:t>Leaf surface area</a:t>
            </a:r>
          </a:p>
          <a:p>
            <a:pPr lvl="1"/>
            <a:endParaRPr lang="en-GB" dirty="0"/>
          </a:p>
        </p:txBody>
      </p:sp>
      <p:pic>
        <p:nvPicPr>
          <p:cNvPr id="5" name="Picture 4" descr="E:\UniverityWork_3rdYear\majorProject\viva_02\self-Collision&amp;occlusion03.png"/>
          <p:cNvPicPr>
            <a:picLocks noChangeAspect="1" noChangeArrowheads="1"/>
          </p:cNvPicPr>
          <p:nvPr/>
        </p:nvPicPr>
        <p:blipFill rotWithShape="1">
          <a:blip r:embed="rId2" cstate="print"/>
          <a:srcRect t="51109" b="-1109"/>
          <a:stretch/>
        </p:blipFill>
        <p:spPr bwMode="auto">
          <a:xfrm flipH="1">
            <a:off x="3887416" y="3140968"/>
            <a:ext cx="5256584" cy="38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28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9592" y="1772816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FF[+F[+X][-X]FX[-F[+X][-X]FX] FFF[+X][-X]FX 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Original development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3959932" y="6273316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 rot="16200000">
            <a:off x="3959932" y="5697252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rot="16200000">
            <a:off x="3959932" y="5121188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 rot="16200000">
            <a:off x="3959932" y="454512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 rot="16200000">
            <a:off x="3959932" y="3969060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 rot="16200000">
            <a:off x="3959932" y="3392996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 rot="16200000">
            <a:off x="3959932" y="2816932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 rot="12600000">
            <a:off x="3687316" y="529638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 rot="12600000">
            <a:off x="3183260" y="500835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 rot="12600000">
            <a:off x="2679204" y="4720319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 rot="9000000">
            <a:off x="3183261" y="529638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 rot="16200000">
            <a:off x="3455876" y="490516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 rot="19800000">
            <a:off x="4191373" y="529638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 rot="19800000">
            <a:off x="4695429" y="500835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 rot="19800000">
            <a:off x="5199486" y="4720321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 rot="11700000">
            <a:off x="4715520" y="523051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 rot="16200000">
            <a:off x="4463988" y="4833156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 rot="19800000">
            <a:off x="4191373" y="356819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 rot="12600000">
            <a:off x="3759325" y="356819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48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9592" y="1772816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FF[+F[+X][-X]FX[-F[+X][-X]FX] FFF[+X][-X]FX 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New development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3959932" y="6273316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 rot="16200000">
            <a:off x="3959932" y="5697252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rot="16200000">
            <a:off x="3959932" y="5121188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 rot="16200000">
            <a:off x="3959932" y="454512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 rot="16200000">
            <a:off x="3959932" y="3969060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 rot="16200000">
            <a:off x="3959932" y="3392996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 rot="16200000">
            <a:off x="3959932" y="2816932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 rot="12600000">
            <a:off x="3687316" y="529638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 rot="12600000">
            <a:off x="3183260" y="500835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 rot="12600000">
            <a:off x="2679204" y="4720319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 rot="9000000">
            <a:off x="3183261" y="529638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 rot="16200000">
            <a:off x="3455876" y="490516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 rot="19800000">
            <a:off x="4191373" y="5296384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 rot="19800000">
            <a:off x="4695429" y="500835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 rot="19800000">
            <a:off x="5199486" y="4720321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 rot="11700000">
            <a:off x="4715520" y="523051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 rot="16200000">
            <a:off x="4463988" y="4833156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 rot="19800000">
            <a:off x="4191373" y="356819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 rot="12600000">
            <a:off x="3759325" y="3568193"/>
            <a:ext cx="576064" cy="72008"/>
          </a:xfrm>
          <a:prstGeom prst="rect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58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1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Multiple trees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9532849"/>
              </p:ext>
            </p:extLst>
          </p:nvPr>
        </p:nvGraphicFramePr>
        <p:xfrm>
          <a:off x="899592" y="4293096"/>
          <a:ext cx="3384376" cy="22250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branchInfo</a:t>
                      </a:r>
                      <a:endParaRPr lang="en-GB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8199404"/>
              </p:ext>
            </p:extLst>
          </p:nvPr>
        </p:nvGraphicFramePr>
        <p:xfrm>
          <a:off x="899592" y="4618360"/>
          <a:ext cx="1296144" cy="1904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</a:tblGrid>
              <a:tr h="421248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MString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int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C000"/>
                          </a:solidFill>
                        </a:rPr>
                        <a:t>float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branchInfo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4040130"/>
              </p:ext>
            </p:extLst>
          </p:nvPr>
        </p:nvGraphicFramePr>
        <p:xfrm>
          <a:off x="2123728" y="4618360"/>
          <a:ext cx="2232248" cy="1904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</a:tblGrid>
              <a:tr h="421248">
                <a:tc>
                  <a:txBody>
                    <a:bodyPr/>
                    <a:lstStyle/>
                    <a:p>
                      <a:r>
                        <a:rPr lang="en-GB" dirty="0" smtClean="0"/>
                        <a:t>L-string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id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matrix[16]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…growth</a:t>
                      </a:r>
                      <a:r>
                        <a:rPr lang="en-GB" baseline="0" dirty="0" smtClean="0"/>
                        <a:t> variables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*next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3532257"/>
              </p:ext>
            </p:extLst>
          </p:nvPr>
        </p:nvGraphicFramePr>
        <p:xfrm>
          <a:off x="5292080" y="4293096"/>
          <a:ext cx="3384376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drawIndex</a:t>
                      </a:r>
                      <a:endParaRPr lang="en-GB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0880847"/>
              </p:ext>
            </p:extLst>
          </p:nvPr>
        </p:nvGraphicFramePr>
        <p:xfrm>
          <a:off x="5292080" y="4618360"/>
          <a:ext cx="1296144" cy="792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</a:tblGrid>
              <a:tr h="421248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MIntArray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drawIndex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1818030"/>
              </p:ext>
            </p:extLst>
          </p:nvPr>
        </p:nvGraphicFramePr>
        <p:xfrm>
          <a:off x="6516216" y="4618360"/>
          <a:ext cx="2232248" cy="792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</a:tblGrid>
              <a:tr h="42124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indexList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*next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754555"/>
              </p:ext>
            </p:extLst>
          </p:nvPr>
        </p:nvGraphicFramePr>
        <p:xfrm>
          <a:off x="2915816" y="1340768"/>
          <a:ext cx="3384376" cy="2225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treeList</a:t>
                      </a:r>
                      <a:endParaRPr lang="en-GB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5801478"/>
              </p:ext>
            </p:extLst>
          </p:nvPr>
        </p:nvGraphicFramePr>
        <p:xfrm>
          <a:off x="2915816" y="1666032"/>
          <a:ext cx="1296144" cy="1904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</a:tblGrid>
              <a:tr h="421248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branchInfo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branchInfo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drawIndex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drawIndex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C000"/>
                          </a:solidFill>
                        </a:rPr>
                        <a:t>treeList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0139312"/>
              </p:ext>
            </p:extLst>
          </p:nvPr>
        </p:nvGraphicFramePr>
        <p:xfrm>
          <a:off x="4139952" y="1666032"/>
          <a:ext cx="2232248" cy="1904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</a:tblGrid>
              <a:tr h="421248">
                <a:tc>
                  <a:txBody>
                    <a:bodyPr/>
                    <a:lstStyle/>
                    <a:p>
                      <a:r>
                        <a:rPr lang="en-GB" dirty="0" smtClean="0"/>
                        <a:t>*head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*temp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*head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*temp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*next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>
            <a:stCxn id="12" idx="2"/>
          </p:cNvCxnSpPr>
          <p:nvPr/>
        </p:nvCxnSpPr>
        <p:spPr>
          <a:xfrm>
            <a:off x="3563888" y="3570640"/>
            <a:ext cx="0" cy="722456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24128" y="3570640"/>
            <a:ext cx="0" cy="722456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297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3505" y="1995540"/>
            <a:ext cx="2145070" cy="91931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55406" y="3130880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954472" y="3130880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55406" y="4859072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55406" y="3700852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55406" y="4283008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61261" y="5458614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55405" y="6028586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954472" y="4283008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954472" y="4871060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954471" y="3700852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/>
          <p:cNvCxnSpPr>
            <a:stCxn id="15" idx="2"/>
            <a:endCxn id="20" idx="0"/>
          </p:cNvCxnSpPr>
          <p:nvPr/>
        </p:nvCxnSpPr>
        <p:spPr>
          <a:xfrm>
            <a:off x="1175453" y="3490920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179332" y="4069092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179333" y="4645156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181307" y="5242590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181308" y="5818654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416521" y="2914856"/>
            <a:ext cx="1" cy="2160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416522" y="3512272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20401" y="4090444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20402" y="4666508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441773" y="1995540"/>
            <a:ext cx="2145070" cy="91931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3441773" y="3130880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4662740" y="3130880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3441773" y="4859072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3441773" y="3700852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3441773" y="4283008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441772" y="5458614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3441772" y="6028586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662740" y="4283008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662740" y="4871060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4662739" y="3700852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Arrow Connector 57"/>
          <p:cNvCxnSpPr>
            <a:endCxn id="48" idx="0"/>
          </p:cNvCxnSpPr>
          <p:nvPr/>
        </p:nvCxnSpPr>
        <p:spPr>
          <a:xfrm>
            <a:off x="3861819" y="2914856"/>
            <a:ext cx="1" cy="2160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2"/>
            <a:endCxn id="51" idx="0"/>
          </p:cNvCxnSpPr>
          <p:nvPr/>
        </p:nvCxnSpPr>
        <p:spPr>
          <a:xfrm>
            <a:off x="3861820" y="3490920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865699" y="4069092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865700" y="4645156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867674" y="5242590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867675" y="5818654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124789" y="2911076"/>
            <a:ext cx="1" cy="2160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124790" y="3512272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128669" y="4090444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128670" y="4666508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156176" y="1995540"/>
            <a:ext cx="2145070" cy="91931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156176" y="3130880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7377143" y="3130880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6156176" y="4859072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6156176" y="3700852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6156176" y="4283008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6156175" y="5458614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6156175" y="6028586"/>
            <a:ext cx="840093" cy="36004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7377143" y="4283008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7377143" y="4871060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7377142" y="3700852"/>
            <a:ext cx="924103" cy="3960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9" name="Straight Arrow Connector 78"/>
          <p:cNvCxnSpPr>
            <a:endCxn id="69" idx="0"/>
          </p:cNvCxnSpPr>
          <p:nvPr/>
        </p:nvCxnSpPr>
        <p:spPr>
          <a:xfrm>
            <a:off x="6576222" y="2914856"/>
            <a:ext cx="1" cy="2160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9" idx="2"/>
            <a:endCxn id="72" idx="0"/>
          </p:cNvCxnSpPr>
          <p:nvPr/>
        </p:nvCxnSpPr>
        <p:spPr>
          <a:xfrm>
            <a:off x="6576223" y="3490920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580102" y="4069092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580103" y="4645156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582077" y="5242590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582078" y="5818654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839192" y="2911076"/>
            <a:ext cx="1" cy="2160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7839193" y="3512272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843072" y="4090444"/>
            <a:ext cx="1" cy="21602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843073" y="4666508"/>
            <a:ext cx="0" cy="2099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1175450" y="2914856"/>
            <a:ext cx="1" cy="2160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4" idx="2"/>
            <a:endCxn id="21" idx="3"/>
          </p:cNvCxnSpPr>
          <p:nvPr/>
        </p:nvCxnSpPr>
        <p:spPr>
          <a:xfrm flipH="1">
            <a:off x="1595499" y="2914856"/>
            <a:ext cx="210541" cy="1548172"/>
          </a:xfrm>
          <a:prstGeom prst="straightConnector1">
            <a:avLst/>
          </a:prstGeom>
          <a:ln w="19050">
            <a:solidFill>
              <a:srgbClr val="E03B2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47" idx="2"/>
            <a:endCxn id="52" idx="3"/>
          </p:cNvCxnSpPr>
          <p:nvPr/>
        </p:nvCxnSpPr>
        <p:spPr>
          <a:xfrm flipH="1">
            <a:off x="4281866" y="2914856"/>
            <a:ext cx="232442" cy="1548172"/>
          </a:xfrm>
          <a:prstGeom prst="straightConnector1">
            <a:avLst/>
          </a:prstGeom>
          <a:ln w="19050">
            <a:solidFill>
              <a:srgbClr val="E03B2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4" idx="2"/>
            <a:endCxn id="29" idx="1"/>
          </p:cNvCxnSpPr>
          <p:nvPr/>
        </p:nvCxnSpPr>
        <p:spPr>
          <a:xfrm>
            <a:off x="1806040" y="2914856"/>
            <a:ext cx="148431" cy="984018"/>
          </a:xfrm>
          <a:prstGeom prst="straightConnector1">
            <a:avLst/>
          </a:prstGeom>
          <a:ln w="19050">
            <a:solidFill>
              <a:srgbClr val="E03B2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47" idx="2"/>
            <a:endCxn id="57" idx="1"/>
          </p:cNvCxnSpPr>
          <p:nvPr/>
        </p:nvCxnSpPr>
        <p:spPr>
          <a:xfrm>
            <a:off x="4514308" y="2914856"/>
            <a:ext cx="148431" cy="984018"/>
          </a:xfrm>
          <a:prstGeom prst="straightConnector1">
            <a:avLst/>
          </a:prstGeom>
          <a:ln w="19050">
            <a:solidFill>
              <a:srgbClr val="E03B2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3" idx="3"/>
          </p:cNvCxnSpPr>
          <p:nvPr/>
        </p:nvCxnSpPr>
        <p:spPr>
          <a:xfrm flipH="1">
            <a:off x="6996269" y="2914856"/>
            <a:ext cx="210541" cy="1548172"/>
          </a:xfrm>
          <a:prstGeom prst="straightConnector1">
            <a:avLst/>
          </a:prstGeom>
          <a:ln w="19050">
            <a:solidFill>
              <a:srgbClr val="E03B2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8" idx="2"/>
            <a:endCxn id="78" idx="1"/>
          </p:cNvCxnSpPr>
          <p:nvPr/>
        </p:nvCxnSpPr>
        <p:spPr>
          <a:xfrm>
            <a:off x="7228711" y="2914856"/>
            <a:ext cx="148431" cy="984018"/>
          </a:xfrm>
          <a:prstGeom prst="straightConnector1">
            <a:avLst/>
          </a:prstGeom>
          <a:ln w="19050">
            <a:solidFill>
              <a:srgbClr val="E03B2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4" idx="3"/>
            <a:endCxn id="47" idx="1"/>
          </p:cNvCxnSpPr>
          <p:nvPr/>
        </p:nvCxnSpPr>
        <p:spPr>
          <a:xfrm>
            <a:off x="2878575" y="2455198"/>
            <a:ext cx="563198" cy="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47" idx="3"/>
            <a:endCxn id="68" idx="1"/>
          </p:cNvCxnSpPr>
          <p:nvPr/>
        </p:nvCxnSpPr>
        <p:spPr>
          <a:xfrm>
            <a:off x="5586843" y="2455198"/>
            <a:ext cx="569333" cy="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Multiple trees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71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774632" cy="1826363"/>
          </a:xfrm>
        </p:spPr>
        <p:txBody>
          <a:bodyPr>
            <a:noAutofit/>
          </a:bodyPr>
          <a:lstStyle/>
          <a:p>
            <a:pPr algn="ctr"/>
            <a:r>
              <a:rPr lang="en-GB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xmlns="" val="19705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niverityWork_3rdYear\majorProject\viva_02\L-SystemCollision_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32233" y="1124744"/>
            <a:ext cx="6479534" cy="5428800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Collision avoidance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7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niverityWork_3rdYear\majorProject\viva_02\L-SystemCollision_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31640" y="1124744"/>
            <a:ext cx="6480720" cy="5429794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Collision avoidance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4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Phototropism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E:\UniverityWork_3rdYear\majorProject\viva_02\voxelIllumination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322606" cy="2827949"/>
          </a:xfrm>
          <a:prstGeom prst="rect">
            <a:avLst/>
          </a:prstGeom>
          <a:noFill/>
        </p:spPr>
      </p:pic>
      <p:pic>
        <p:nvPicPr>
          <p:cNvPr id="5" name="Picture 3" descr="F:\_majorProject\viva_02\viva_02\heliotropism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8784976" cy="1770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02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UniverityWork_3rdYear\majorProject\viva_02\multipleTrees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272" y="908720"/>
            <a:ext cx="8087070" cy="5829352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Competition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50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774632" cy="1826363"/>
          </a:xfrm>
        </p:spPr>
        <p:txBody>
          <a:bodyPr>
            <a:noAutofit/>
          </a:bodyPr>
          <a:lstStyle/>
          <a:p>
            <a:pPr algn="ctr"/>
            <a:r>
              <a:rPr lang="en-GB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Aim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xmlns="" val="14012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774632" cy="1826363"/>
          </a:xfrm>
        </p:spPr>
        <p:txBody>
          <a:bodyPr>
            <a:noAutofit/>
          </a:bodyPr>
          <a:lstStyle/>
          <a:p>
            <a:pPr algn="ctr"/>
            <a:r>
              <a:rPr lang="en-GB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Discussion</a:t>
            </a:r>
            <a:br>
              <a:rPr lang="en-GB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en-GB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and </a:t>
            </a:r>
            <a:br>
              <a:rPr lang="en-GB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en-GB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Future Work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xmlns="" val="14859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4632" cy="1826363"/>
          </a:xfrm>
        </p:spPr>
        <p:txBody>
          <a:bodyPr/>
          <a:lstStyle/>
          <a:p>
            <a:pPr algn="ctr"/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Stem 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513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Stem structure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531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Bracketed OL-system implemented</a:t>
            </a:r>
          </a:p>
          <a:p>
            <a:r>
              <a:rPr lang="en-GB" dirty="0" smtClean="0"/>
              <a:t>Limited:</a:t>
            </a:r>
          </a:p>
          <a:p>
            <a:pPr lvl="1"/>
            <a:r>
              <a:rPr lang="en-GB" dirty="0" smtClean="0"/>
              <a:t>Not stochastic</a:t>
            </a:r>
          </a:p>
          <a:p>
            <a:pPr lvl="1"/>
            <a:r>
              <a:rPr lang="en-GB" dirty="0" smtClean="0"/>
              <a:t>Self-similar</a:t>
            </a:r>
          </a:p>
          <a:p>
            <a:r>
              <a:rPr lang="en-GB" dirty="0" smtClean="0"/>
              <a:t>More advanced Partial L-systems </a:t>
            </a:r>
          </a:p>
          <a:p>
            <a:pPr lvl="1"/>
            <a:r>
              <a:rPr lang="en-GB" dirty="0" smtClean="0"/>
              <a:t>Stochastic</a:t>
            </a:r>
          </a:p>
          <a:p>
            <a:pPr lvl="1"/>
            <a:r>
              <a:rPr lang="en-GB" dirty="0" smtClean="0"/>
              <a:t>Reduced self-similarity</a:t>
            </a:r>
          </a:p>
          <a:p>
            <a:endParaRPr lang="en-GB" dirty="0"/>
          </a:p>
          <a:p>
            <a:r>
              <a:rPr lang="en-GB" dirty="0" smtClean="0"/>
              <a:t>Re-writing separate from growth </a:t>
            </a:r>
            <a:endParaRPr lang="en-GB" dirty="0"/>
          </a:p>
          <a:p>
            <a:r>
              <a:rPr lang="en-GB" dirty="0" smtClean="0"/>
              <a:t>Method still valid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661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4632" cy="1826363"/>
          </a:xfrm>
        </p:spPr>
        <p:txBody>
          <a:bodyPr/>
          <a:lstStyle/>
          <a:p>
            <a:pPr algn="ctr"/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Phototropism</a:t>
            </a:r>
            <a:b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en-GB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n-GB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Rotations)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21028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Current implementation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9"/>
            <a:ext cx="7467600" cy="3384375"/>
          </a:xfrm>
        </p:spPr>
        <p:txBody>
          <a:bodyPr>
            <a:normAutofit/>
          </a:bodyPr>
          <a:lstStyle/>
          <a:p>
            <a:r>
              <a:rPr lang="en-GB" dirty="0" smtClean="0"/>
              <a:t>Calculate average luminosity </a:t>
            </a:r>
            <a:r>
              <a:rPr lang="en-GB" dirty="0"/>
              <a:t>(</a:t>
            </a:r>
            <a:r>
              <a:rPr lang="en-GB" i="1" dirty="0" smtClean="0"/>
              <a:t>Ē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/>
              <a:t>North - South</a:t>
            </a:r>
          </a:p>
          <a:p>
            <a:pPr lvl="1"/>
            <a:r>
              <a:rPr lang="en-GB" dirty="0" smtClean="0"/>
              <a:t>East – West</a:t>
            </a:r>
          </a:p>
          <a:p>
            <a:r>
              <a:rPr lang="en-GB" dirty="0" smtClean="0"/>
              <a:t>Rotate towards greatest luminosity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1255782"/>
              </p:ext>
            </p:extLst>
          </p:nvPr>
        </p:nvGraphicFramePr>
        <p:xfrm>
          <a:off x="3131840" y="2276872"/>
          <a:ext cx="4248478" cy="4477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806"/>
                <a:gridCol w="326806"/>
                <a:gridCol w="326806"/>
                <a:gridCol w="326806"/>
                <a:gridCol w="326806"/>
                <a:gridCol w="326806"/>
                <a:gridCol w="326806"/>
                <a:gridCol w="326806"/>
                <a:gridCol w="326806"/>
                <a:gridCol w="326806"/>
                <a:gridCol w="326806"/>
                <a:gridCol w="326806"/>
                <a:gridCol w="326806"/>
              </a:tblGrid>
              <a:tr h="333354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N</a:t>
                      </a:r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i="1" dirty="0" smtClean="0"/>
                        <a:t>E</a:t>
                      </a:r>
                      <a:endParaRPr lang="en-GB" sz="1700" i="1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i="1" dirty="0" smtClean="0"/>
                        <a:t>E</a:t>
                      </a:r>
                      <a:endParaRPr lang="en-GB" sz="1700" i="1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i="1" dirty="0" smtClean="0"/>
                        <a:t>E</a:t>
                      </a:r>
                      <a:endParaRPr lang="en-GB" sz="1700" i="1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i="1" dirty="0" smtClean="0"/>
                        <a:t>E</a:t>
                      </a:r>
                      <a:endParaRPr lang="en-GB" sz="1700" i="1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i="1" dirty="0" smtClean="0"/>
                        <a:t>E</a:t>
                      </a:r>
                      <a:endParaRPr lang="en-GB" sz="1700" i="1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W</a:t>
                      </a:r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E</a:t>
                      </a:r>
                      <a:endParaRPr lang="en-GB" sz="1700" dirty="0"/>
                    </a:p>
                  </a:txBody>
                  <a:tcPr marL="85353" marR="85353" marT="42676" marB="42676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354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S</a:t>
                      </a:r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5353" marR="85353" marT="42676" marB="42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Right Brace 9"/>
          <p:cNvSpPr/>
          <p:nvPr/>
        </p:nvSpPr>
        <p:spPr>
          <a:xfrm>
            <a:off x="5508104" y="2636912"/>
            <a:ext cx="216024" cy="165618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796136" y="32849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Ē</a:t>
            </a:r>
            <a:r>
              <a:rPr lang="en-GB" i="1" baseline="-25000" dirty="0" smtClean="0"/>
              <a:t>N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7934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Euler rotation problem</a:t>
            </a:r>
            <a:endParaRPr lang="en-GB" dirty="0"/>
          </a:p>
        </p:txBody>
      </p:sp>
      <p:pic>
        <p:nvPicPr>
          <p:cNvPr id="1034" name="Picture 10" descr="F:\viva_03\figures\rotations\0x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058" y="2486983"/>
            <a:ext cx="1927543" cy="20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viva_03\figures\rotations\180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94" y="4414120"/>
            <a:ext cx="1927001" cy="20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viva_03\figures\rotations\90x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396" y="2492896"/>
            <a:ext cx="1972339" cy="21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F:\viva_03\figures\rotations\180_90x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0789" y="4365104"/>
            <a:ext cx="1972340" cy="21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:\viva_03\figures\rotations\180_90xw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954" y="4685271"/>
            <a:ext cx="2004778" cy="216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:\viva_03\figures\rotations\90xw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17912"/>
            <a:ext cx="1972339" cy="21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065038" y="1771582"/>
            <a:ext cx="24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X: 90° </a:t>
            </a:r>
            <a:r>
              <a:rPr lang="en-GB" sz="3600" b="1" dirty="0" err="1" smtClean="0"/>
              <a:t>l.s</a:t>
            </a:r>
            <a:r>
              <a:rPr lang="en-GB" sz="3600" b="1" dirty="0" smtClean="0"/>
              <a:t>. </a:t>
            </a:r>
            <a:endParaRPr lang="en-GB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85814" y="1771581"/>
            <a:ext cx="273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X: 90° </a:t>
            </a:r>
            <a:r>
              <a:rPr lang="en-GB" sz="3600" b="1" dirty="0" err="1" smtClean="0"/>
              <a:t>w.s</a:t>
            </a:r>
            <a:r>
              <a:rPr lang="en-GB" sz="3600" b="1" dirty="0" smtClean="0"/>
              <a:t>.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xmlns="" val="69371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Euler rotation problem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568" y="1700808"/>
            <a:ext cx="864096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64675" y="5373216"/>
            <a:ext cx="0" cy="936104"/>
          </a:xfrm>
          <a:prstGeom prst="line">
            <a:avLst/>
          </a:prstGeom>
          <a:ln w="57150">
            <a:solidFill>
              <a:srgbClr val="669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3563888" y="4725144"/>
            <a:ext cx="600788" cy="648072"/>
          </a:xfrm>
          <a:prstGeom prst="line">
            <a:avLst/>
          </a:prstGeom>
          <a:ln w="57150">
            <a:solidFill>
              <a:srgbClr val="669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164675" y="4725144"/>
            <a:ext cx="551341" cy="648072"/>
          </a:xfrm>
          <a:prstGeom prst="line">
            <a:avLst/>
          </a:prstGeom>
          <a:ln w="57150">
            <a:solidFill>
              <a:srgbClr val="669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627784" y="4725144"/>
            <a:ext cx="936104" cy="0"/>
          </a:xfrm>
          <a:prstGeom prst="line">
            <a:avLst/>
          </a:prstGeom>
          <a:ln w="57150">
            <a:solidFill>
              <a:srgbClr val="669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63888" y="3861048"/>
            <a:ext cx="0" cy="864096"/>
          </a:xfrm>
          <a:prstGeom prst="line">
            <a:avLst/>
          </a:prstGeom>
          <a:ln w="57150">
            <a:solidFill>
              <a:srgbClr val="669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16016" y="4725144"/>
            <a:ext cx="936104" cy="0"/>
          </a:xfrm>
          <a:prstGeom prst="line">
            <a:avLst/>
          </a:prstGeom>
          <a:ln w="57150">
            <a:solidFill>
              <a:srgbClr val="669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16016" y="3861048"/>
            <a:ext cx="0" cy="864096"/>
          </a:xfrm>
          <a:prstGeom prst="line">
            <a:avLst/>
          </a:prstGeom>
          <a:ln w="57150">
            <a:solidFill>
              <a:srgbClr val="6699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9042715">
            <a:off x="4086088" y="3257949"/>
            <a:ext cx="917256" cy="9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rc 36"/>
          <p:cNvSpPr/>
          <p:nvPr/>
        </p:nvSpPr>
        <p:spPr>
          <a:xfrm rot="13751644">
            <a:off x="4034499" y="1739371"/>
            <a:ext cx="1942384" cy="1942384"/>
          </a:xfrm>
          <a:prstGeom prst="arc">
            <a:avLst/>
          </a:prstGeom>
          <a:ln w="571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loud Callout 37"/>
          <p:cNvSpPr/>
          <p:nvPr/>
        </p:nvSpPr>
        <p:spPr>
          <a:xfrm flipH="1">
            <a:off x="4440345" y="2131413"/>
            <a:ext cx="1678790" cy="937124"/>
          </a:xfrm>
          <a:prstGeom prst="cloudCallout">
            <a:avLst>
              <a:gd name="adj1" fmla="val 48906"/>
              <a:gd name="adj2" fmla="val 84386"/>
            </a:avLst>
          </a:prstGeom>
          <a:solidFill>
            <a:schemeClr val="tx1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X, Y, Z 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9" name="Isosceles Triangle 38"/>
          <p:cNvSpPr/>
          <p:nvPr/>
        </p:nvSpPr>
        <p:spPr>
          <a:xfrm rot="2840719">
            <a:off x="7180400" y="1466451"/>
            <a:ext cx="1010891" cy="1079570"/>
          </a:xfrm>
          <a:prstGeom prst="triangle">
            <a:avLst/>
          </a:prstGeom>
          <a:noFill/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>
            <a:stCxn id="39" idx="0"/>
          </p:cNvCxnSpPr>
          <p:nvPr/>
        </p:nvCxnSpPr>
        <p:spPr>
          <a:xfrm flipH="1">
            <a:off x="6876256" y="1640490"/>
            <a:ext cx="1206575" cy="1103223"/>
          </a:xfrm>
          <a:prstGeom prst="straightConnector1">
            <a:avLst/>
          </a:prstGeom>
          <a:ln w="38100">
            <a:solidFill>
              <a:srgbClr val="FFFF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82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Quaternions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748680"/>
          </a:xfrm>
        </p:spPr>
        <p:txBody>
          <a:bodyPr/>
          <a:lstStyle/>
          <a:p>
            <a:r>
              <a:rPr lang="en-GB" dirty="0" err="1" smtClean="0"/>
              <a:t>Slerp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051720" y="4653136"/>
            <a:ext cx="2592290" cy="1020054"/>
          </a:xfrm>
          <a:prstGeom prst="straightConnector1">
            <a:avLst/>
          </a:prstGeom>
          <a:ln w="889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572000" y="4797152"/>
            <a:ext cx="2664296" cy="864096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1943708" y="2567364"/>
            <a:ext cx="5328592" cy="5396390"/>
          </a:xfrm>
          <a:prstGeom prst="arc">
            <a:avLst>
              <a:gd name="adj1" fmla="val 10784591"/>
              <a:gd name="adj2" fmla="val 0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915816" y="3140968"/>
            <a:ext cx="1656184" cy="2520280"/>
          </a:xfrm>
          <a:prstGeom prst="straightConnector1">
            <a:avLst/>
          </a:prstGeom>
          <a:ln w="889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72000" y="2567364"/>
            <a:ext cx="0" cy="3093884"/>
          </a:xfrm>
          <a:prstGeom prst="straightConnector1">
            <a:avLst/>
          </a:prstGeom>
          <a:ln w="889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608004" y="3284984"/>
            <a:ext cx="1764196" cy="2376264"/>
          </a:xfrm>
          <a:prstGeom prst="straightConnector1">
            <a:avLst/>
          </a:prstGeom>
          <a:ln w="889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854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 direction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83568" y="1700808"/>
            <a:ext cx="864096" cy="46805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86088" y="5130173"/>
            <a:ext cx="917256" cy="9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1547664" y="5588801"/>
            <a:ext cx="2538424" cy="0"/>
          </a:xfrm>
          <a:prstGeom prst="straightConnector1">
            <a:avLst/>
          </a:prstGeom>
          <a:ln w="38100">
            <a:solidFill>
              <a:srgbClr val="FFFF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439276" y="3414282"/>
            <a:ext cx="1799936" cy="1807566"/>
          </a:xfrm>
          <a:prstGeom prst="straightConnector1">
            <a:avLst/>
          </a:prstGeom>
          <a:ln w="38100">
            <a:solidFill>
              <a:srgbClr val="FFFF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976764" y="5527352"/>
            <a:ext cx="2563914" cy="45920"/>
          </a:xfrm>
          <a:prstGeom prst="straightConnector1">
            <a:avLst/>
          </a:prstGeom>
          <a:ln w="38100">
            <a:solidFill>
              <a:srgbClr val="FFFF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544716" y="2539020"/>
            <a:ext cx="7630" cy="2556284"/>
          </a:xfrm>
          <a:prstGeom prst="straightConnector1">
            <a:avLst/>
          </a:prstGeom>
          <a:ln w="38100">
            <a:solidFill>
              <a:srgbClr val="FFFF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50220" y="3414282"/>
            <a:ext cx="1815196" cy="1807566"/>
          </a:xfrm>
          <a:prstGeom prst="straightConnector1">
            <a:avLst/>
          </a:prstGeom>
          <a:ln w="38100">
            <a:solidFill>
              <a:srgbClr val="FFFF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53136"/>
          </a:xfrm>
        </p:spPr>
        <p:txBody>
          <a:bodyPr>
            <a:normAutofit/>
          </a:bodyPr>
          <a:lstStyle/>
          <a:p>
            <a:r>
              <a:rPr lang="en-GB" dirty="0" smtClean="0"/>
              <a:t>Improve phototropism</a:t>
            </a:r>
          </a:p>
          <a:p>
            <a:pPr marL="448056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499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 direction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83568" y="1700808"/>
            <a:ext cx="864096" cy="46805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86088" y="5130173"/>
            <a:ext cx="917256" cy="9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1547664" y="5588801"/>
            <a:ext cx="253842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439276" y="3414282"/>
            <a:ext cx="1799936" cy="180756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976764" y="5527352"/>
            <a:ext cx="2563914" cy="45920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544716" y="2539020"/>
            <a:ext cx="7630" cy="2556284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50220" y="3414282"/>
            <a:ext cx="1815196" cy="1807566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30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Hypothesis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marL="36576" indent="0" algn="ctr">
              <a:buNone/>
            </a:pPr>
            <a:endParaRPr lang="en-GB" dirty="0" smtClean="0"/>
          </a:p>
          <a:p>
            <a:pPr marL="36576" indent="0" algn="ctr">
              <a:buNone/>
            </a:pPr>
            <a:endParaRPr lang="en-GB" dirty="0" smtClean="0"/>
          </a:p>
          <a:p>
            <a:pPr marL="36576" indent="0" algn="ctr">
              <a:buNone/>
            </a:pPr>
            <a:r>
              <a:rPr lang="en-GB" dirty="0" smtClean="0"/>
              <a:t>H</a:t>
            </a:r>
            <a:r>
              <a:rPr lang="en-GB" baseline="30000" dirty="0" smtClean="0"/>
              <a:t>1</a:t>
            </a:r>
            <a:r>
              <a:rPr lang="en-GB" dirty="0" smtClean="0"/>
              <a:t> is that computer simulated plant development that is affected by their environment can be achieved by generating </a:t>
            </a:r>
            <a:r>
              <a:rPr lang="en-GB" i="1" dirty="0" smtClean="0"/>
              <a:t>L-systems</a:t>
            </a:r>
            <a:r>
              <a:rPr lang="en-GB" dirty="0" smtClean="0"/>
              <a:t> in a 3D </a:t>
            </a:r>
            <a:r>
              <a:rPr lang="en-GB" dirty="0" err="1" smtClean="0"/>
              <a:t>voxel</a:t>
            </a:r>
            <a:r>
              <a:rPr lang="en-GB" dirty="0" smtClean="0"/>
              <a:t>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919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 direction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83568" y="1700808"/>
            <a:ext cx="864096" cy="46805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86088" y="5130173"/>
            <a:ext cx="917256" cy="9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4976764" y="5527352"/>
            <a:ext cx="2563914" cy="45920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544716" y="2539020"/>
            <a:ext cx="7630" cy="2556284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50220" y="3414282"/>
            <a:ext cx="1815196" cy="1807566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38045" y="3048794"/>
            <a:ext cx="2182227" cy="2173054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78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 direction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83568" y="1700808"/>
            <a:ext cx="864096" cy="46805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86088" y="5130173"/>
            <a:ext cx="917256" cy="9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V="1">
            <a:off x="4544716" y="2539020"/>
            <a:ext cx="7630" cy="2556284"/>
          </a:xfrm>
          <a:prstGeom prst="straightConnector1">
            <a:avLst/>
          </a:prstGeom>
          <a:ln w="38100">
            <a:solidFill>
              <a:srgbClr val="FFFFCC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38045" y="3048794"/>
            <a:ext cx="2182227" cy="2173054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0"/>
          </p:cNvCxnSpPr>
          <p:nvPr/>
        </p:nvCxnSpPr>
        <p:spPr>
          <a:xfrm flipV="1">
            <a:off x="4544716" y="2539020"/>
            <a:ext cx="445690" cy="2591153"/>
          </a:xfrm>
          <a:prstGeom prst="straightConnector1">
            <a:avLst/>
          </a:prstGeom>
          <a:ln w="38100">
            <a:solidFill>
              <a:srgbClr val="FFFFCC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0"/>
          </p:cNvCxnSpPr>
          <p:nvPr/>
        </p:nvCxnSpPr>
        <p:spPr>
          <a:xfrm flipV="1">
            <a:off x="4544716" y="2636912"/>
            <a:ext cx="891380" cy="2493261"/>
          </a:xfrm>
          <a:prstGeom prst="straightConnector1">
            <a:avLst/>
          </a:prstGeom>
          <a:ln w="38100">
            <a:solidFill>
              <a:srgbClr val="FFFFCC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4544716" y="2780928"/>
            <a:ext cx="1251420" cy="2349245"/>
          </a:xfrm>
          <a:prstGeom prst="straightConnector1">
            <a:avLst/>
          </a:prstGeom>
          <a:ln w="38100">
            <a:solidFill>
              <a:srgbClr val="FFFFCC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0"/>
          </p:cNvCxnSpPr>
          <p:nvPr/>
        </p:nvCxnSpPr>
        <p:spPr>
          <a:xfrm flipV="1">
            <a:off x="4544716" y="2996952"/>
            <a:ext cx="1611460" cy="2133221"/>
          </a:xfrm>
          <a:prstGeom prst="straightConnector1">
            <a:avLst/>
          </a:prstGeom>
          <a:ln w="38100">
            <a:solidFill>
              <a:srgbClr val="FFFFCC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119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4632" cy="1826363"/>
          </a:xfrm>
        </p:spPr>
        <p:txBody>
          <a:bodyPr>
            <a:normAutofit/>
          </a:bodyPr>
          <a:lstStyle/>
          <a:p>
            <a:pPr algn="ctr"/>
            <a:r>
              <a:rPr lang="en-GB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Real-time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xmlns="" val="5740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4632" cy="1826363"/>
          </a:xfrm>
        </p:spPr>
        <p:txBody>
          <a:bodyPr/>
          <a:lstStyle/>
          <a:p>
            <a:pPr algn="ctr"/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Separating the processes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938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Maya.cmds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3199137"/>
            <a:ext cx="1512168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2411760" y="3199137"/>
            <a:ext cx="1512168" cy="936104"/>
          </a:xfrm>
          <a:prstGeom prst="rect">
            <a:avLst/>
          </a:prstGeom>
          <a:solidFill>
            <a:srgbClr val="CC9900"/>
          </a:solidFill>
          <a:ln>
            <a:solidFill>
              <a:srgbClr val="99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Voxelize</a:t>
            </a:r>
            <a:r>
              <a:rPr lang="en-GB" b="1" dirty="0" smtClean="0"/>
              <a:t> collision geometry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4572000" y="1772817"/>
            <a:ext cx="21602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01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4572000" y="2780928"/>
            <a:ext cx="21602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02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4572000" y="3800122"/>
            <a:ext cx="21602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03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4572825" y="4826235"/>
            <a:ext cx="21602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04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7236296" y="3185784"/>
            <a:ext cx="1512168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Return results</a:t>
            </a:r>
            <a:endParaRPr lang="en-GB" b="1" dirty="0"/>
          </a:p>
        </p:txBody>
      </p:sp>
      <p:cxnSp>
        <p:nvCxnSpPr>
          <p:cNvPr id="14" name="Straight Arrow Connector 13"/>
          <p:cNvCxnSpPr>
            <a:stCxn id="6" idx="3"/>
            <a:endCxn id="7" idx="1"/>
          </p:cNvCxnSpPr>
          <p:nvPr/>
        </p:nvCxnSpPr>
        <p:spPr>
          <a:xfrm>
            <a:off x="1835696" y="3667189"/>
            <a:ext cx="576064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  <a:endCxn id="8" idx="1"/>
          </p:cNvCxnSpPr>
          <p:nvPr/>
        </p:nvCxnSpPr>
        <p:spPr>
          <a:xfrm flipV="1">
            <a:off x="3923928" y="2060849"/>
            <a:ext cx="648072" cy="160634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9" idx="1"/>
          </p:cNvCxnSpPr>
          <p:nvPr/>
        </p:nvCxnSpPr>
        <p:spPr>
          <a:xfrm flipV="1">
            <a:off x="3923928" y="3068960"/>
            <a:ext cx="648072" cy="59822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10" idx="1"/>
          </p:cNvCxnSpPr>
          <p:nvPr/>
        </p:nvCxnSpPr>
        <p:spPr>
          <a:xfrm>
            <a:off x="3923928" y="3667189"/>
            <a:ext cx="648072" cy="4209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  <a:endCxn id="11" idx="1"/>
          </p:cNvCxnSpPr>
          <p:nvPr/>
        </p:nvCxnSpPr>
        <p:spPr>
          <a:xfrm>
            <a:off x="3923928" y="3667189"/>
            <a:ext cx="648897" cy="144707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28184" y="4376187"/>
            <a:ext cx="0" cy="4500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228184" y="3368075"/>
            <a:ext cx="0" cy="43204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228184" y="2348881"/>
            <a:ext cx="0" cy="43204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48064" y="3368075"/>
            <a:ext cx="0" cy="43204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158681" y="2348881"/>
            <a:ext cx="0" cy="43204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148064" y="4394188"/>
            <a:ext cx="0" cy="43204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8" idx="3"/>
          </p:cNvCxnSpPr>
          <p:nvPr/>
        </p:nvCxnSpPr>
        <p:spPr>
          <a:xfrm>
            <a:off x="6732240" y="2060849"/>
            <a:ext cx="504056" cy="11382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9" idx="3"/>
          </p:cNvCxnSpPr>
          <p:nvPr/>
        </p:nvCxnSpPr>
        <p:spPr>
          <a:xfrm>
            <a:off x="6732240" y="3068960"/>
            <a:ext cx="504056" cy="51513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733065" y="3800122"/>
            <a:ext cx="503231" cy="28803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733065" y="4121888"/>
            <a:ext cx="503231" cy="96339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49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8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Maya.node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35668" y="1707258"/>
            <a:ext cx="151216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1417598" y="3283469"/>
            <a:ext cx="1805042" cy="1117407"/>
          </a:xfrm>
          <a:prstGeom prst="rect">
            <a:avLst/>
          </a:prstGeom>
          <a:solidFill>
            <a:srgbClr val="CC9900"/>
          </a:solidFill>
          <a:ln>
            <a:solidFill>
              <a:srgbClr val="99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Voxelize</a:t>
            </a:r>
            <a:r>
              <a:rPr lang="en-GB" b="1" dirty="0" smtClean="0"/>
              <a:t> collision geometry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6948264" y="3374121"/>
            <a:ext cx="1512168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Update results</a:t>
            </a:r>
            <a:endParaRPr lang="en-GB" b="1" dirty="0"/>
          </a:p>
        </p:txBody>
      </p:sp>
      <p:cxnSp>
        <p:nvCxnSpPr>
          <p:cNvPr id="14" name="Straight Arrow Connector 13"/>
          <p:cNvCxnSpPr>
            <a:stCxn id="71" idx="3"/>
          </p:cNvCxnSpPr>
          <p:nvPr/>
        </p:nvCxnSpPr>
        <p:spPr>
          <a:xfrm>
            <a:off x="6300192" y="2542535"/>
            <a:ext cx="648072" cy="83527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35668" y="2542535"/>
            <a:ext cx="151216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sp>
        <p:nvSpPr>
          <p:cNvPr id="26" name="Rectangle 25"/>
          <p:cNvSpPr/>
          <p:nvPr/>
        </p:nvSpPr>
        <p:spPr>
          <a:xfrm>
            <a:off x="765531" y="4623384"/>
            <a:ext cx="151216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sp>
        <p:nvSpPr>
          <p:cNvPr id="28" name="Rectangle 27"/>
          <p:cNvSpPr/>
          <p:nvPr/>
        </p:nvSpPr>
        <p:spPr>
          <a:xfrm>
            <a:off x="765531" y="5476398"/>
            <a:ext cx="151216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cxnSp>
        <p:nvCxnSpPr>
          <p:cNvPr id="31" name="Straight Arrow Connector 30"/>
          <p:cNvCxnSpPr>
            <a:stCxn id="72" idx="3"/>
          </p:cNvCxnSpPr>
          <p:nvPr/>
        </p:nvCxnSpPr>
        <p:spPr>
          <a:xfrm>
            <a:off x="6300192" y="3377812"/>
            <a:ext cx="648072" cy="3149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3" idx="3"/>
          </p:cNvCxnSpPr>
          <p:nvPr/>
        </p:nvCxnSpPr>
        <p:spPr>
          <a:xfrm flipV="1">
            <a:off x="6320100" y="4020445"/>
            <a:ext cx="628164" cy="1782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4" idx="3"/>
          </p:cNvCxnSpPr>
          <p:nvPr/>
        </p:nvCxnSpPr>
        <p:spPr>
          <a:xfrm flipV="1">
            <a:off x="6320100" y="4310225"/>
            <a:ext cx="628164" cy="7415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3"/>
          </p:cNvCxnSpPr>
          <p:nvPr/>
        </p:nvCxnSpPr>
        <p:spPr>
          <a:xfrm>
            <a:off x="2247836" y="1995290"/>
            <a:ext cx="1912024" cy="27362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5" idx="3"/>
          </p:cNvCxnSpPr>
          <p:nvPr/>
        </p:nvCxnSpPr>
        <p:spPr>
          <a:xfrm>
            <a:off x="2247836" y="2830567"/>
            <a:ext cx="1892116" cy="4246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6" idx="3"/>
          </p:cNvCxnSpPr>
          <p:nvPr/>
        </p:nvCxnSpPr>
        <p:spPr>
          <a:xfrm flipV="1">
            <a:off x="2277699" y="4486750"/>
            <a:ext cx="1862253" cy="4246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8" idx="3"/>
          </p:cNvCxnSpPr>
          <p:nvPr/>
        </p:nvCxnSpPr>
        <p:spPr>
          <a:xfrm flipV="1">
            <a:off x="2277699" y="5199448"/>
            <a:ext cx="1862253" cy="56498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139952" y="2254503"/>
            <a:ext cx="21602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01</a:t>
            </a:r>
            <a:endParaRPr lang="en-GB" b="1" dirty="0"/>
          </a:p>
        </p:txBody>
      </p:sp>
      <p:sp>
        <p:nvSpPr>
          <p:cNvPr id="72" name="Rectangle 71"/>
          <p:cNvSpPr/>
          <p:nvPr/>
        </p:nvSpPr>
        <p:spPr>
          <a:xfrm>
            <a:off x="4139952" y="3089780"/>
            <a:ext cx="21602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02</a:t>
            </a:r>
            <a:endParaRPr lang="en-GB" b="1" dirty="0"/>
          </a:p>
        </p:txBody>
      </p:sp>
      <p:sp>
        <p:nvSpPr>
          <p:cNvPr id="73" name="Rectangle 72"/>
          <p:cNvSpPr/>
          <p:nvPr/>
        </p:nvSpPr>
        <p:spPr>
          <a:xfrm>
            <a:off x="4159860" y="3910686"/>
            <a:ext cx="21602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03</a:t>
            </a:r>
            <a:endParaRPr lang="en-GB" b="1" dirty="0"/>
          </a:p>
        </p:txBody>
      </p:sp>
      <p:sp>
        <p:nvSpPr>
          <p:cNvPr id="74" name="Rectangle 73"/>
          <p:cNvSpPr/>
          <p:nvPr/>
        </p:nvSpPr>
        <p:spPr>
          <a:xfrm>
            <a:off x="4159860" y="4763700"/>
            <a:ext cx="21602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04</a:t>
            </a:r>
            <a:endParaRPr lang="en-GB" b="1" dirty="0"/>
          </a:p>
        </p:txBody>
      </p:sp>
      <p:cxnSp>
        <p:nvCxnSpPr>
          <p:cNvPr id="117" name="Straight Arrow Connector 116"/>
          <p:cNvCxnSpPr>
            <a:stCxn id="7" idx="3"/>
          </p:cNvCxnSpPr>
          <p:nvPr/>
        </p:nvCxnSpPr>
        <p:spPr>
          <a:xfrm flipV="1">
            <a:off x="3222640" y="3535265"/>
            <a:ext cx="937220" cy="30690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7" idx="3"/>
          </p:cNvCxnSpPr>
          <p:nvPr/>
        </p:nvCxnSpPr>
        <p:spPr>
          <a:xfrm flipV="1">
            <a:off x="3222640" y="2830567"/>
            <a:ext cx="917312" cy="10116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7" idx="3"/>
          </p:cNvCxnSpPr>
          <p:nvPr/>
        </p:nvCxnSpPr>
        <p:spPr>
          <a:xfrm>
            <a:off x="3222640" y="3842173"/>
            <a:ext cx="917312" cy="26740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7" idx="3"/>
          </p:cNvCxnSpPr>
          <p:nvPr/>
        </p:nvCxnSpPr>
        <p:spPr>
          <a:xfrm>
            <a:off x="3222640" y="3842173"/>
            <a:ext cx="917312" cy="106924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47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Maya.node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35668" y="1707258"/>
            <a:ext cx="151216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1417598" y="3283469"/>
            <a:ext cx="1805042" cy="1117407"/>
          </a:xfrm>
          <a:prstGeom prst="rect">
            <a:avLst/>
          </a:prstGeom>
          <a:solidFill>
            <a:srgbClr val="CC9900"/>
          </a:solidFill>
          <a:ln>
            <a:solidFill>
              <a:srgbClr val="99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Voxelize</a:t>
            </a:r>
            <a:r>
              <a:rPr lang="en-GB" b="1" dirty="0" smtClean="0"/>
              <a:t> collision geometry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6948264" y="3374121"/>
            <a:ext cx="1512168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Update results</a:t>
            </a:r>
            <a:endParaRPr lang="en-GB" b="1" dirty="0"/>
          </a:p>
        </p:txBody>
      </p:sp>
      <p:cxnSp>
        <p:nvCxnSpPr>
          <p:cNvPr id="14" name="Straight Arrow Connector 13"/>
          <p:cNvCxnSpPr>
            <a:stCxn id="71" idx="3"/>
          </p:cNvCxnSpPr>
          <p:nvPr/>
        </p:nvCxnSpPr>
        <p:spPr>
          <a:xfrm>
            <a:off x="6300192" y="2542535"/>
            <a:ext cx="648072" cy="83527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35668" y="2542535"/>
            <a:ext cx="151216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sp>
        <p:nvSpPr>
          <p:cNvPr id="26" name="Rectangle 25"/>
          <p:cNvSpPr/>
          <p:nvPr/>
        </p:nvSpPr>
        <p:spPr>
          <a:xfrm>
            <a:off x="765531" y="4623384"/>
            <a:ext cx="151216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sp>
        <p:nvSpPr>
          <p:cNvPr id="28" name="Rectangle 27"/>
          <p:cNvSpPr/>
          <p:nvPr/>
        </p:nvSpPr>
        <p:spPr>
          <a:xfrm>
            <a:off x="765531" y="5476398"/>
            <a:ext cx="151216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cxnSp>
        <p:nvCxnSpPr>
          <p:cNvPr id="31" name="Straight Arrow Connector 30"/>
          <p:cNvCxnSpPr>
            <a:stCxn id="72" idx="3"/>
          </p:cNvCxnSpPr>
          <p:nvPr/>
        </p:nvCxnSpPr>
        <p:spPr>
          <a:xfrm>
            <a:off x="6300192" y="3377812"/>
            <a:ext cx="648072" cy="3149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3" idx="3"/>
          </p:cNvCxnSpPr>
          <p:nvPr/>
        </p:nvCxnSpPr>
        <p:spPr>
          <a:xfrm flipV="1">
            <a:off x="6320100" y="4020445"/>
            <a:ext cx="628164" cy="1782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4" idx="3"/>
          </p:cNvCxnSpPr>
          <p:nvPr/>
        </p:nvCxnSpPr>
        <p:spPr>
          <a:xfrm flipV="1">
            <a:off x="6320100" y="4310225"/>
            <a:ext cx="628164" cy="7415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3"/>
          </p:cNvCxnSpPr>
          <p:nvPr/>
        </p:nvCxnSpPr>
        <p:spPr>
          <a:xfrm>
            <a:off x="2247836" y="1995290"/>
            <a:ext cx="1912024" cy="27362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5" idx="3"/>
          </p:cNvCxnSpPr>
          <p:nvPr/>
        </p:nvCxnSpPr>
        <p:spPr>
          <a:xfrm>
            <a:off x="2247836" y="2830567"/>
            <a:ext cx="1892116" cy="4246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6" idx="3"/>
          </p:cNvCxnSpPr>
          <p:nvPr/>
        </p:nvCxnSpPr>
        <p:spPr>
          <a:xfrm flipV="1">
            <a:off x="2277699" y="4486750"/>
            <a:ext cx="1862253" cy="4246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8" idx="3"/>
          </p:cNvCxnSpPr>
          <p:nvPr/>
        </p:nvCxnSpPr>
        <p:spPr>
          <a:xfrm flipV="1">
            <a:off x="2277699" y="5199448"/>
            <a:ext cx="1862253" cy="56498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139952" y="2254503"/>
            <a:ext cx="21602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01</a:t>
            </a:r>
            <a:endParaRPr lang="en-GB" b="1" dirty="0"/>
          </a:p>
        </p:txBody>
      </p:sp>
      <p:sp>
        <p:nvSpPr>
          <p:cNvPr id="72" name="Rectangle 71"/>
          <p:cNvSpPr/>
          <p:nvPr/>
        </p:nvSpPr>
        <p:spPr>
          <a:xfrm>
            <a:off x="4139952" y="3089780"/>
            <a:ext cx="21602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02</a:t>
            </a:r>
            <a:endParaRPr lang="en-GB" b="1" dirty="0"/>
          </a:p>
        </p:txBody>
      </p:sp>
      <p:sp>
        <p:nvSpPr>
          <p:cNvPr id="73" name="Rectangle 72"/>
          <p:cNvSpPr/>
          <p:nvPr/>
        </p:nvSpPr>
        <p:spPr>
          <a:xfrm>
            <a:off x="4159860" y="3910686"/>
            <a:ext cx="21602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03</a:t>
            </a:r>
            <a:endParaRPr lang="en-GB" b="1" dirty="0"/>
          </a:p>
        </p:txBody>
      </p:sp>
      <p:sp>
        <p:nvSpPr>
          <p:cNvPr id="74" name="Rectangle 73"/>
          <p:cNvSpPr/>
          <p:nvPr/>
        </p:nvSpPr>
        <p:spPr>
          <a:xfrm>
            <a:off x="4159860" y="4763700"/>
            <a:ext cx="21602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04</a:t>
            </a:r>
            <a:endParaRPr lang="en-GB" b="1" dirty="0"/>
          </a:p>
        </p:txBody>
      </p:sp>
      <p:cxnSp>
        <p:nvCxnSpPr>
          <p:cNvPr id="117" name="Straight Arrow Connector 116"/>
          <p:cNvCxnSpPr>
            <a:stCxn id="7" idx="3"/>
          </p:cNvCxnSpPr>
          <p:nvPr/>
        </p:nvCxnSpPr>
        <p:spPr>
          <a:xfrm flipV="1">
            <a:off x="3222640" y="3535265"/>
            <a:ext cx="937220" cy="30690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7" idx="3"/>
          </p:cNvCxnSpPr>
          <p:nvPr/>
        </p:nvCxnSpPr>
        <p:spPr>
          <a:xfrm flipV="1">
            <a:off x="3222640" y="2830567"/>
            <a:ext cx="917312" cy="10116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7" idx="3"/>
          </p:cNvCxnSpPr>
          <p:nvPr/>
        </p:nvCxnSpPr>
        <p:spPr>
          <a:xfrm>
            <a:off x="3222640" y="3842173"/>
            <a:ext cx="917312" cy="26740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7" idx="3"/>
          </p:cNvCxnSpPr>
          <p:nvPr/>
        </p:nvCxnSpPr>
        <p:spPr>
          <a:xfrm>
            <a:off x="3222640" y="3842173"/>
            <a:ext cx="917312" cy="106924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399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7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0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3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6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9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2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5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8" dur="indefinite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1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 animBg="1"/>
      <p:bldP spid="26" grpId="0" animBg="1"/>
      <p:bldP spid="28" grpId="0" animBg="1"/>
      <p:bldP spid="71" grpId="0" animBg="1"/>
      <p:bldP spid="73" grpId="0" animBg="1"/>
      <p:bldP spid="7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Maya.node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35668" y="1707258"/>
            <a:ext cx="151216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1417598" y="3283469"/>
            <a:ext cx="1805042" cy="1117407"/>
          </a:xfrm>
          <a:prstGeom prst="rect">
            <a:avLst/>
          </a:prstGeom>
          <a:solidFill>
            <a:srgbClr val="CC9900"/>
          </a:solidFill>
          <a:ln>
            <a:solidFill>
              <a:srgbClr val="99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Voxelize</a:t>
            </a:r>
            <a:r>
              <a:rPr lang="en-GB" b="1" dirty="0" smtClean="0"/>
              <a:t> collision geometry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6948264" y="3374121"/>
            <a:ext cx="1512168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Update results</a:t>
            </a:r>
            <a:endParaRPr lang="en-GB" b="1" dirty="0"/>
          </a:p>
        </p:txBody>
      </p:sp>
      <p:cxnSp>
        <p:nvCxnSpPr>
          <p:cNvPr id="14" name="Straight Arrow Connector 13"/>
          <p:cNvCxnSpPr>
            <a:stCxn id="71" idx="3"/>
          </p:cNvCxnSpPr>
          <p:nvPr/>
        </p:nvCxnSpPr>
        <p:spPr>
          <a:xfrm>
            <a:off x="6300192" y="2542535"/>
            <a:ext cx="648072" cy="83527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35668" y="2542535"/>
            <a:ext cx="151216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sp>
        <p:nvSpPr>
          <p:cNvPr id="26" name="Rectangle 25"/>
          <p:cNvSpPr/>
          <p:nvPr/>
        </p:nvSpPr>
        <p:spPr>
          <a:xfrm>
            <a:off x="765531" y="4623384"/>
            <a:ext cx="151216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sp>
        <p:nvSpPr>
          <p:cNvPr id="28" name="Rectangle 27"/>
          <p:cNvSpPr/>
          <p:nvPr/>
        </p:nvSpPr>
        <p:spPr>
          <a:xfrm>
            <a:off x="765531" y="5476398"/>
            <a:ext cx="151216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cxnSp>
        <p:nvCxnSpPr>
          <p:cNvPr id="31" name="Straight Arrow Connector 30"/>
          <p:cNvCxnSpPr>
            <a:stCxn id="72" idx="3"/>
          </p:cNvCxnSpPr>
          <p:nvPr/>
        </p:nvCxnSpPr>
        <p:spPr>
          <a:xfrm>
            <a:off x="6300192" y="3377812"/>
            <a:ext cx="648072" cy="3149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3" idx="3"/>
          </p:cNvCxnSpPr>
          <p:nvPr/>
        </p:nvCxnSpPr>
        <p:spPr>
          <a:xfrm flipV="1">
            <a:off x="6320100" y="4020445"/>
            <a:ext cx="628164" cy="1782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4" idx="3"/>
          </p:cNvCxnSpPr>
          <p:nvPr/>
        </p:nvCxnSpPr>
        <p:spPr>
          <a:xfrm flipV="1">
            <a:off x="6320100" y="4310225"/>
            <a:ext cx="628164" cy="7415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3"/>
          </p:cNvCxnSpPr>
          <p:nvPr/>
        </p:nvCxnSpPr>
        <p:spPr>
          <a:xfrm>
            <a:off x="2247836" y="1995290"/>
            <a:ext cx="1912024" cy="27362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5" idx="3"/>
          </p:cNvCxnSpPr>
          <p:nvPr/>
        </p:nvCxnSpPr>
        <p:spPr>
          <a:xfrm>
            <a:off x="2247836" y="2830567"/>
            <a:ext cx="1892116" cy="4246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6" idx="3"/>
          </p:cNvCxnSpPr>
          <p:nvPr/>
        </p:nvCxnSpPr>
        <p:spPr>
          <a:xfrm flipV="1">
            <a:off x="2277699" y="4486750"/>
            <a:ext cx="1862253" cy="4246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8" idx="3"/>
          </p:cNvCxnSpPr>
          <p:nvPr/>
        </p:nvCxnSpPr>
        <p:spPr>
          <a:xfrm flipV="1">
            <a:off x="2277699" y="5199448"/>
            <a:ext cx="1862253" cy="56498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139952" y="2254503"/>
            <a:ext cx="21602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01</a:t>
            </a:r>
            <a:endParaRPr lang="en-GB" b="1" dirty="0"/>
          </a:p>
        </p:txBody>
      </p:sp>
      <p:sp>
        <p:nvSpPr>
          <p:cNvPr id="72" name="Rectangle 71"/>
          <p:cNvSpPr/>
          <p:nvPr/>
        </p:nvSpPr>
        <p:spPr>
          <a:xfrm>
            <a:off x="4139952" y="3089780"/>
            <a:ext cx="21602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02</a:t>
            </a:r>
            <a:endParaRPr lang="en-GB" b="1" dirty="0"/>
          </a:p>
        </p:txBody>
      </p:sp>
      <p:sp>
        <p:nvSpPr>
          <p:cNvPr id="73" name="Rectangle 72"/>
          <p:cNvSpPr/>
          <p:nvPr/>
        </p:nvSpPr>
        <p:spPr>
          <a:xfrm>
            <a:off x="4159860" y="3910686"/>
            <a:ext cx="21602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03</a:t>
            </a:r>
            <a:endParaRPr lang="en-GB" b="1" dirty="0"/>
          </a:p>
        </p:txBody>
      </p:sp>
      <p:sp>
        <p:nvSpPr>
          <p:cNvPr id="74" name="Rectangle 73"/>
          <p:cNvSpPr/>
          <p:nvPr/>
        </p:nvSpPr>
        <p:spPr>
          <a:xfrm>
            <a:off x="4159860" y="4763700"/>
            <a:ext cx="2160240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04</a:t>
            </a:r>
            <a:endParaRPr lang="en-GB" b="1" dirty="0"/>
          </a:p>
        </p:txBody>
      </p:sp>
      <p:cxnSp>
        <p:nvCxnSpPr>
          <p:cNvPr id="117" name="Straight Arrow Connector 116"/>
          <p:cNvCxnSpPr>
            <a:stCxn id="7" idx="3"/>
          </p:cNvCxnSpPr>
          <p:nvPr/>
        </p:nvCxnSpPr>
        <p:spPr>
          <a:xfrm flipV="1">
            <a:off x="3222640" y="3535265"/>
            <a:ext cx="937220" cy="30690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7" idx="3"/>
          </p:cNvCxnSpPr>
          <p:nvPr/>
        </p:nvCxnSpPr>
        <p:spPr>
          <a:xfrm flipV="1">
            <a:off x="3222640" y="2830567"/>
            <a:ext cx="917312" cy="10116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7" idx="3"/>
          </p:cNvCxnSpPr>
          <p:nvPr/>
        </p:nvCxnSpPr>
        <p:spPr>
          <a:xfrm>
            <a:off x="3222640" y="3842173"/>
            <a:ext cx="917312" cy="26740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7" idx="3"/>
          </p:cNvCxnSpPr>
          <p:nvPr/>
        </p:nvCxnSpPr>
        <p:spPr>
          <a:xfrm>
            <a:off x="3222640" y="3842173"/>
            <a:ext cx="917312" cy="106924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15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  <p:bldP spid="2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Competition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990245" y="1862458"/>
            <a:ext cx="151216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2515631" y="3461742"/>
            <a:ext cx="1805042" cy="1117407"/>
          </a:xfrm>
          <a:prstGeom prst="rect">
            <a:avLst/>
          </a:prstGeom>
          <a:solidFill>
            <a:srgbClr val="CC9900"/>
          </a:solidFill>
          <a:ln>
            <a:solidFill>
              <a:srgbClr val="99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Voxelize</a:t>
            </a:r>
            <a:r>
              <a:rPr lang="en-GB" b="1" dirty="0" smtClean="0"/>
              <a:t> collision geometry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7452320" y="3341887"/>
            <a:ext cx="1512168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Update results</a:t>
            </a:r>
            <a:endParaRPr lang="en-GB" b="1" dirty="0"/>
          </a:p>
        </p:txBody>
      </p:sp>
      <p:cxnSp>
        <p:nvCxnSpPr>
          <p:cNvPr id="14" name="Straight Arrow Connector 13"/>
          <p:cNvCxnSpPr>
            <a:stCxn id="71" idx="3"/>
          </p:cNvCxnSpPr>
          <p:nvPr/>
        </p:nvCxnSpPr>
        <p:spPr>
          <a:xfrm>
            <a:off x="6804248" y="2542535"/>
            <a:ext cx="648072" cy="83527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90245" y="2686551"/>
            <a:ext cx="151216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sp>
        <p:nvSpPr>
          <p:cNvPr id="26" name="Rectangle 25"/>
          <p:cNvSpPr/>
          <p:nvPr/>
        </p:nvSpPr>
        <p:spPr>
          <a:xfrm>
            <a:off x="2990245" y="4732531"/>
            <a:ext cx="151216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sp>
        <p:nvSpPr>
          <p:cNvPr id="28" name="Rectangle 27"/>
          <p:cNvSpPr/>
          <p:nvPr/>
        </p:nvSpPr>
        <p:spPr>
          <a:xfrm>
            <a:off x="2977707" y="5620414"/>
            <a:ext cx="151216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</a:t>
            </a:r>
          </a:p>
          <a:p>
            <a:pPr algn="ctr"/>
            <a:r>
              <a:rPr lang="en-GB" b="1" dirty="0" smtClean="0"/>
              <a:t>L-string</a:t>
            </a:r>
            <a:endParaRPr lang="en-GB" b="1" dirty="0"/>
          </a:p>
        </p:txBody>
      </p:sp>
      <p:cxnSp>
        <p:nvCxnSpPr>
          <p:cNvPr id="31" name="Straight Arrow Connector 30"/>
          <p:cNvCxnSpPr>
            <a:stCxn id="72" idx="3"/>
          </p:cNvCxnSpPr>
          <p:nvPr/>
        </p:nvCxnSpPr>
        <p:spPr>
          <a:xfrm>
            <a:off x="6804248" y="3377812"/>
            <a:ext cx="648072" cy="3149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3" idx="3"/>
          </p:cNvCxnSpPr>
          <p:nvPr/>
        </p:nvCxnSpPr>
        <p:spPr>
          <a:xfrm flipV="1">
            <a:off x="6824156" y="4020446"/>
            <a:ext cx="628164" cy="17827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4" idx="3"/>
          </p:cNvCxnSpPr>
          <p:nvPr/>
        </p:nvCxnSpPr>
        <p:spPr>
          <a:xfrm flipV="1">
            <a:off x="6824156" y="4310226"/>
            <a:ext cx="628164" cy="7415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3"/>
            <a:endCxn id="71" idx="1"/>
          </p:cNvCxnSpPr>
          <p:nvPr/>
        </p:nvCxnSpPr>
        <p:spPr>
          <a:xfrm>
            <a:off x="4502413" y="2150490"/>
            <a:ext cx="717659" cy="39204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5" idx="3"/>
            <a:endCxn id="72" idx="1"/>
          </p:cNvCxnSpPr>
          <p:nvPr/>
        </p:nvCxnSpPr>
        <p:spPr>
          <a:xfrm>
            <a:off x="4502413" y="2974583"/>
            <a:ext cx="717659" cy="40322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6" idx="3"/>
          </p:cNvCxnSpPr>
          <p:nvPr/>
        </p:nvCxnSpPr>
        <p:spPr>
          <a:xfrm flipV="1">
            <a:off x="4502413" y="4486750"/>
            <a:ext cx="717659" cy="53381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8" idx="3"/>
          </p:cNvCxnSpPr>
          <p:nvPr/>
        </p:nvCxnSpPr>
        <p:spPr>
          <a:xfrm flipV="1">
            <a:off x="4489875" y="5339764"/>
            <a:ext cx="730197" cy="56868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220072" y="2254503"/>
            <a:ext cx="158417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01</a:t>
            </a:r>
            <a:endParaRPr lang="en-GB" b="1" dirty="0"/>
          </a:p>
        </p:txBody>
      </p:sp>
      <p:sp>
        <p:nvSpPr>
          <p:cNvPr id="72" name="Rectangle 71"/>
          <p:cNvSpPr/>
          <p:nvPr/>
        </p:nvSpPr>
        <p:spPr>
          <a:xfrm>
            <a:off x="5220072" y="3089780"/>
            <a:ext cx="158417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02</a:t>
            </a:r>
            <a:endParaRPr lang="en-GB" b="1" dirty="0"/>
          </a:p>
        </p:txBody>
      </p:sp>
      <p:sp>
        <p:nvSpPr>
          <p:cNvPr id="73" name="Rectangle 72"/>
          <p:cNvSpPr/>
          <p:nvPr/>
        </p:nvSpPr>
        <p:spPr>
          <a:xfrm>
            <a:off x="5220072" y="3910686"/>
            <a:ext cx="1604084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03</a:t>
            </a:r>
            <a:endParaRPr lang="en-GB" b="1" dirty="0"/>
          </a:p>
        </p:txBody>
      </p:sp>
      <p:sp>
        <p:nvSpPr>
          <p:cNvPr id="74" name="Rectangle 73"/>
          <p:cNvSpPr/>
          <p:nvPr/>
        </p:nvSpPr>
        <p:spPr>
          <a:xfrm>
            <a:off x="5220072" y="4763700"/>
            <a:ext cx="1604084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Generate tree 04</a:t>
            </a:r>
            <a:endParaRPr lang="en-GB" b="1" dirty="0"/>
          </a:p>
        </p:txBody>
      </p:sp>
      <p:cxnSp>
        <p:nvCxnSpPr>
          <p:cNvPr id="117" name="Straight Arrow Connector 116"/>
          <p:cNvCxnSpPr>
            <a:stCxn id="7" idx="3"/>
          </p:cNvCxnSpPr>
          <p:nvPr/>
        </p:nvCxnSpPr>
        <p:spPr>
          <a:xfrm flipV="1">
            <a:off x="4320673" y="3705512"/>
            <a:ext cx="899399" cy="31493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7" idx="3"/>
          </p:cNvCxnSpPr>
          <p:nvPr/>
        </p:nvCxnSpPr>
        <p:spPr>
          <a:xfrm flipV="1">
            <a:off x="4320673" y="2830568"/>
            <a:ext cx="899399" cy="118987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7" idx="3"/>
            <a:endCxn id="73" idx="1"/>
          </p:cNvCxnSpPr>
          <p:nvPr/>
        </p:nvCxnSpPr>
        <p:spPr>
          <a:xfrm>
            <a:off x="4320673" y="4020446"/>
            <a:ext cx="899399" cy="17827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7" idx="3"/>
            <a:endCxn id="74" idx="1"/>
          </p:cNvCxnSpPr>
          <p:nvPr/>
        </p:nvCxnSpPr>
        <p:spPr>
          <a:xfrm>
            <a:off x="4320673" y="4020446"/>
            <a:ext cx="899399" cy="103128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51520" y="3170945"/>
            <a:ext cx="1512168" cy="16929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Growth </a:t>
            </a:r>
          </a:p>
          <a:p>
            <a:pPr algn="ctr"/>
            <a:r>
              <a:rPr lang="en-GB" b="1" dirty="0" smtClean="0"/>
              <a:t>manager</a:t>
            </a:r>
            <a:endParaRPr lang="en-GB" b="1" dirty="0"/>
          </a:p>
        </p:txBody>
      </p:sp>
      <p:cxnSp>
        <p:nvCxnSpPr>
          <p:cNvPr id="59" name="Straight Arrow Connector 58"/>
          <p:cNvCxnSpPr>
            <a:endCxn id="6" idx="1"/>
          </p:cNvCxnSpPr>
          <p:nvPr/>
        </p:nvCxnSpPr>
        <p:spPr>
          <a:xfrm flipV="1">
            <a:off x="1763688" y="2150490"/>
            <a:ext cx="1226557" cy="10257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25" idx="1"/>
          </p:cNvCxnSpPr>
          <p:nvPr/>
        </p:nvCxnSpPr>
        <p:spPr>
          <a:xfrm flipV="1">
            <a:off x="1763688" y="2974583"/>
            <a:ext cx="1226557" cy="6912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26" idx="1"/>
          </p:cNvCxnSpPr>
          <p:nvPr/>
        </p:nvCxnSpPr>
        <p:spPr>
          <a:xfrm>
            <a:off x="1763688" y="4310226"/>
            <a:ext cx="1226557" cy="71033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28" idx="1"/>
          </p:cNvCxnSpPr>
          <p:nvPr/>
        </p:nvCxnSpPr>
        <p:spPr>
          <a:xfrm>
            <a:off x="1763688" y="4863908"/>
            <a:ext cx="1214019" cy="104453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56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Factors affecting speed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15988" y="2920256"/>
            <a:ext cx="3240360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L-string length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554070" y="4144640"/>
            <a:ext cx="176419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Generations</a:t>
            </a:r>
            <a:endParaRPr lang="en-GB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95536" y="1840136"/>
            <a:ext cx="158392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Axiom length</a:t>
            </a: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695476" y="1840136"/>
            <a:ext cx="158392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Successor length</a:t>
            </a:r>
            <a:endParaRPr lang="en-GB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5076056" y="2920256"/>
            <a:ext cx="3240360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L-string interpretation</a:t>
            </a:r>
            <a:endParaRPr lang="en-GB" sz="2800" b="1" dirty="0"/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1187500" y="2560216"/>
            <a:ext cx="0" cy="360040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3487440" y="2560216"/>
            <a:ext cx="0" cy="360040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0"/>
            <a:endCxn id="2" idx="2"/>
          </p:cNvCxnSpPr>
          <p:nvPr/>
        </p:nvCxnSpPr>
        <p:spPr>
          <a:xfrm flipV="1">
            <a:off x="2436168" y="3784352"/>
            <a:ext cx="0" cy="360288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3"/>
            <a:endCxn id="9" idx="1"/>
          </p:cNvCxnSpPr>
          <p:nvPr/>
        </p:nvCxnSpPr>
        <p:spPr>
          <a:xfrm>
            <a:off x="4056348" y="3352304"/>
            <a:ext cx="1019708" cy="0"/>
          </a:xfrm>
          <a:prstGeom prst="straightConnector1">
            <a:avLst/>
          </a:prstGeom>
          <a:ln w="57150">
            <a:solidFill>
              <a:schemeClr val="tx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89748" y="4403948"/>
            <a:ext cx="3240360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Growth time</a:t>
            </a:r>
            <a:endParaRPr lang="en-GB" sz="2800" b="1" dirty="0"/>
          </a:p>
        </p:txBody>
      </p:sp>
      <p:cxnSp>
        <p:nvCxnSpPr>
          <p:cNvPr id="27" name="Straight Arrow Connector 26"/>
          <p:cNvCxnSpPr>
            <a:stCxn id="2" idx="3"/>
            <a:endCxn id="26" idx="1"/>
          </p:cNvCxnSpPr>
          <p:nvPr/>
        </p:nvCxnSpPr>
        <p:spPr>
          <a:xfrm>
            <a:off x="4056348" y="3352304"/>
            <a:ext cx="1033400" cy="1483692"/>
          </a:xfrm>
          <a:prstGeom prst="straightConnector1">
            <a:avLst/>
          </a:prstGeom>
          <a:ln w="57150">
            <a:solidFill>
              <a:schemeClr val="tx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08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Null Hypothesis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marL="36576" indent="0" algn="ctr">
              <a:buNone/>
            </a:pPr>
            <a:endParaRPr lang="en-GB" dirty="0" smtClean="0"/>
          </a:p>
          <a:p>
            <a:pPr marL="36576" indent="0" algn="ctr">
              <a:buNone/>
            </a:pPr>
            <a:endParaRPr lang="en-GB" dirty="0"/>
          </a:p>
          <a:p>
            <a:pPr marL="36576" indent="0" algn="ctr">
              <a:buNone/>
            </a:pPr>
            <a:r>
              <a:rPr lang="en-GB" dirty="0" smtClean="0"/>
              <a:t>H</a:t>
            </a:r>
            <a:r>
              <a:rPr lang="en-GB" baseline="30000" dirty="0" smtClean="0"/>
              <a:t>0</a:t>
            </a:r>
            <a:r>
              <a:rPr lang="en-GB" dirty="0" smtClean="0"/>
              <a:t> </a:t>
            </a:r>
            <a:r>
              <a:rPr lang="en-GB" dirty="0"/>
              <a:t>is that computer simulated plant development that is affected by their environment </a:t>
            </a:r>
            <a:r>
              <a:rPr lang="en-GB" dirty="0" smtClean="0"/>
              <a:t>cannot </a:t>
            </a:r>
            <a:r>
              <a:rPr lang="en-GB" dirty="0"/>
              <a:t>be achieved by </a:t>
            </a:r>
            <a:r>
              <a:rPr lang="en-GB" dirty="0" smtClean="0"/>
              <a:t>generating </a:t>
            </a:r>
            <a:r>
              <a:rPr lang="en-GB" i="1" dirty="0" smtClean="0"/>
              <a:t>L-systems</a:t>
            </a:r>
            <a:r>
              <a:rPr lang="en-GB" dirty="0" smtClean="0"/>
              <a:t> </a:t>
            </a:r>
            <a:r>
              <a:rPr lang="en-GB" dirty="0"/>
              <a:t>in a 3D voxel environment.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427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Factors affecting speed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55576" y="3573016"/>
            <a:ext cx="3240360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Luminosity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115616" y="2276872"/>
            <a:ext cx="158392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Number of samples</a:t>
            </a: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779912" y="2276872"/>
            <a:ext cx="158392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/>
              <a:t>Voxel</a:t>
            </a:r>
            <a:r>
              <a:rPr lang="en-GB" sz="2000" b="1" dirty="0" smtClean="0"/>
              <a:t> Size</a:t>
            </a:r>
            <a:endParaRPr lang="en-GB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5076056" y="3573016"/>
            <a:ext cx="3240360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/>
              <a:t>Voxilizing</a:t>
            </a:r>
            <a:r>
              <a:rPr lang="en-GB" sz="2800" b="1" dirty="0" smtClean="0"/>
              <a:t> geometry</a:t>
            </a:r>
            <a:endParaRPr lang="en-GB" sz="2800" b="1" dirty="0"/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1907580" y="2996952"/>
            <a:ext cx="124" cy="576064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3419872" y="2996952"/>
            <a:ext cx="1152004" cy="576064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</p:cNvCxnSpPr>
          <p:nvPr/>
        </p:nvCxnSpPr>
        <p:spPr>
          <a:xfrm>
            <a:off x="4571876" y="2996952"/>
            <a:ext cx="1008236" cy="576064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444208" y="2276872"/>
            <a:ext cx="158392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Topology</a:t>
            </a:r>
            <a:endParaRPr lang="en-GB" sz="2000" b="1" dirty="0"/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7236172" y="2996952"/>
            <a:ext cx="124" cy="576064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  <a:endCxn id="7" idx="3"/>
          </p:cNvCxnSpPr>
          <p:nvPr/>
        </p:nvCxnSpPr>
        <p:spPr>
          <a:xfrm flipH="1">
            <a:off x="2699544" y="2636912"/>
            <a:ext cx="1080368" cy="0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30" idx="1"/>
          </p:cNvCxnSpPr>
          <p:nvPr/>
        </p:nvCxnSpPr>
        <p:spPr>
          <a:xfrm>
            <a:off x="5363840" y="2636912"/>
            <a:ext cx="1080368" cy="0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08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3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4632" cy="1826363"/>
          </a:xfrm>
        </p:spPr>
        <p:txBody>
          <a:bodyPr/>
          <a:lstStyle/>
          <a:p>
            <a:pPr algn="ctr"/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Voxels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430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19256" cy="1143000"/>
          </a:xfrm>
        </p:spPr>
        <p:txBody>
          <a:bodyPr>
            <a:no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prstClr val="white"/>
                </a:solidFill>
              </a:rPr>
              <a:t>The effect of increased rays and voxel size on luminosity values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4710743"/>
              </p:ext>
            </p:extLst>
          </p:nvPr>
        </p:nvGraphicFramePr>
        <p:xfrm>
          <a:off x="992" y="881536"/>
          <a:ext cx="9096731" cy="59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2339752" y="6021288"/>
            <a:ext cx="576064" cy="367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65694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19256" cy="1143000"/>
          </a:xfrm>
        </p:spPr>
        <p:txBody>
          <a:bodyPr>
            <a:no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prstClr val="white"/>
                </a:solidFill>
              </a:rPr>
              <a:t>The RSD value when comparing voxel </a:t>
            </a:r>
            <a:r>
              <a:rPr lang="en-US" sz="2400" b="1" dirty="0" smtClean="0">
                <a:solidFill>
                  <a:prstClr val="white"/>
                </a:solidFill>
              </a:rPr>
              <a:t>size</a:t>
            </a:r>
            <a:br>
              <a:rPr lang="en-US" sz="2400" b="1" dirty="0" smtClean="0">
                <a:solidFill>
                  <a:prstClr val="white"/>
                </a:solidFill>
              </a:rPr>
            </a:br>
            <a:r>
              <a:rPr lang="en-US" sz="2400" b="1" dirty="0" smtClean="0">
                <a:solidFill>
                  <a:prstClr val="white"/>
                </a:solidFill>
              </a:rPr>
              <a:t>and </a:t>
            </a:r>
            <a:r>
              <a:rPr lang="en-US" sz="2400" b="1" dirty="0">
                <a:solidFill>
                  <a:prstClr val="white"/>
                </a:solidFill>
              </a:rPr>
              <a:t>number of rays to calculate </a:t>
            </a:r>
            <a:r>
              <a:rPr lang="en-US" sz="2400" b="1" dirty="0" err="1">
                <a:solidFill>
                  <a:prstClr val="white"/>
                </a:solidFill>
              </a:rPr>
              <a:t>lumination</a:t>
            </a:r>
            <a:endParaRPr lang="en-US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4897537"/>
              </p:ext>
            </p:extLst>
          </p:nvPr>
        </p:nvGraphicFramePr>
        <p:xfrm>
          <a:off x="323528" y="1772816"/>
          <a:ext cx="84969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69567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664" y="1706256"/>
            <a:ext cx="8418458" cy="424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619672" y="5294692"/>
            <a:ext cx="288032" cy="2945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971600" y="3915096"/>
            <a:ext cx="1944008" cy="37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21005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664" y="1706256"/>
            <a:ext cx="8418458" cy="424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123728" y="501317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27784" y="465313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131840" y="429309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635896" y="393305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139952" y="357301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644008" y="321297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8064" y="285293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652120" y="249289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156176" y="213285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619672" y="5294692"/>
            <a:ext cx="288032" cy="2945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971600" y="3915096"/>
            <a:ext cx="1944008" cy="37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35206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Spatial </a:t>
            </a:r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enumeration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98163" y="2984376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0</a:t>
            </a:r>
            <a:endParaRPr lang="en-GB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706275" y="2984376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2736774" y="2984376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0</a:t>
            </a:r>
            <a:endParaRPr lang="en-GB" sz="4000" dirty="0"/>
          </a:p>
        </p:txBody>
      </p:sp>
      <p:sp>
        <p:nvSpPr>
          <p:cNvPr id="8" name="Rectangle 7"/>
          <p:cNvSpPr/>
          <p:nvPr/>
        </p:nvSpPr>
        <p:spPr>
          <a:xfrm>
            <a:off x="3744886" y="2984376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4752998" y="2984376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5761110" y="2984376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6769222" y="2984376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77334" y="2984376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0</a:t>
            </a:r>
          </a:p>
        </p:txBody>
      </p:sp>
      <p:cxnSp>
        <p:nvCxnSpPr>
          <p:cNvPr id="17" name="Straight Arrow Connector 16"/>
          <p:cNvCxnSpPr>
            <a:stCxn id="2" idx="3"/>
            <a:endCxn id="6" idx="1"/>
          </p:cNvCxnSpPr>
          <p:nvPr/>
        </p:nvCxnSpPr>
        <p:spPr>
          <a:xfrm>
            <a:off x="1490251" y="3380420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>
          <a:xfrm>
            <a:off x="2498363" y="3380420"/>
            <a:ext cx="23841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8" idx="1"/>
          </p:cNvCxnSpPr>
          <p:nvPr/>
        </p:nvCxnSpPr>
        <p:spPr>
          <a:xfrm>
            <a:off x="3528862" y="3380420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  <a:endCxn id="9" idx="1"/>
          </p:cNvCxnSpPr>
          <p:nvPr/>
        </p:nvCxnSpPr>
        <p:spPr>
          <a:xfrm>
            <a:off x="4536974" y="3380420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3"/>
            <a:endCxn id="10" idx="1"/>
          </p:cNvCxnSpPr>
          <p:nvPr/>
        </p:nvCxnSpPr>
        <p:spPr>
          <a:xfrm>
            <a:off x="5545086" y="3380420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11" idx="1"/>
          </p:cNvCxnSpPr>
          <p:nvPr/>
        </p:nvCxnSpPr>
        <p:spPr>
          <a:xfrm>
            <a:off x="6553198" y="3380420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3"/>
            <a:endCxn id="12" idx="1"/>
          </p:cNvCxnSpPr>
          <p:nvPr/>
        </p:nvCxnSpPr>
        <p:spPr>
          <a:xfrm>
            <a:off x="7561310" y="3380420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038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8473E-6 L 1.94444E-6 0.330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8473E-6 L -1.11111E-6 0.3306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8473E-6 L -4.72222E-6 0.3306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8473E-6 L 2.22222E-6 0.3306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8473E-6 L -8.33333E-7 0.3306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8473E-6 L -3.88889E-6 0.3306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8473E-6 L 3.05556E-6 0.3306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8473E-6 L -3.61111E-6 0.330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8473E-6 L 3.61111E-6 0.330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8473E-6 L -4.72222E-6 0.3306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8473E-6 L -3.05556E-6 0.3306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8473E-6 L 3.88889E-6 0.3306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8473E-6 L 8.33333E-7 0.3306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8473E-6 L -2.22222E-6 0.3306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8473E-6 L 4.72222E-6 0.3306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Octrees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98827" y="5229200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0</a:t>
            </a:r>
            <a:endParaRPr lang="en-GB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706939" y="5229200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2737438" y="5229200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0</a:t>
            </a:r>
            <a:endParaRPr lang="en-GB" sz="4000" dirty="0"/>
          </a:p>
        </p:txBody>
      </p:sp>
      <p:sp>
        <p:nvSpPr>
          <p:cNvPr id="8" name="Rectangle 7"/>
          <p:cNvSpPr/>
          <p:nvPr/>
        </p:nvSpPr>
        <p:spPr>
          <a:xfrm>
            <a:off x="3745550" y="5229200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4753662" y="5229200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5761774" y="5229200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6769886" y="5229200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77998" y="5229200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0</a:t>
            </a:r>
          </a:p>
        </p:txBody>
      </p:sp>
      <p:cxnSp>
        <p:nvCxnSpPr>
          <p:cNvPr id="17" name="Straight Arrow Connector 16"/>
          <p:cNvCxnSpPr>
            <a:stCxn id="2" idx="3"/>
            <a:endCxn id="6" idx="1"/>
          </p:cNvCxnSpPr>
          <p:nvPr/>
        </p:nvCxnSpPr>
        <p:spPr>
          <a:xfrm>
            <a:off x="1490915" y="5625244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>
          <a:xfrm>
            <a:off x="2499027" y="5625244"/>
            <a:ext cx="23841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8" idx="1"/>
          </p:cNvCxnSpPr>
          <p:nvPr/>
        </p:nvCxnSpPr>
        <p:spPr>
          <a:xfrm>
            <a:off x="3529526" y="5625244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  <a:endCxn id="9" idx="1"/>
          </p:cNvCxnSpPr>
          <p:nvPr/>
        </p:nvCxnSpPr>
        <p:spPr>
          <a:xfrm>
            <a:off x="4537638" y="5625244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3"/>
            <a:endCxn id="10" idx="1"/>
          </p:cNvCxnSpPr>
          <p:nvPr/>
        </p:nvCxnSpPr>
        <p:spPr>
          <a:xfrm>
            <a:off x="5545750" y="5625244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11" idx="1"/>
          </p:cNvCxnSpPr>
          <p:nvPr/>
        </p:nvCxnSpPr>
        <p:spPr>
          <a:xfrm>
            <a:off x="6553862" y="5625244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3"/>
            <a:endCxn id="12" idx="1"/>
          </p:cNvCxnSpPr>
          <p:nvPr/>
        </p:nvCxnSpPr>
        <p:spPr>
          <a:xfrm>
            <a:off x="7561974" y="5625244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202883" y="4005064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20" name="Rectangle 19"/>
          <p:cNvSpPr/>
          <p:nvPr/>
        </p:nvSpPr>
        <p:spPr>
          <a:xfrm>
            <a:off x="3241494" y="4005064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57718" y="4015007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23" name="Rectangle 22"/>
          <p:cNvSpPr/>
          <p:nvPr/>
        </p:nvSpPr>
        <p:spPr>
          <a:xfrm>
            <a:off x="7273942" y="4005064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0</a:t>
            </a:r>
          </a:p>
        </p:txBody>
      </p:sp>
      <p:cxnSp>
        <p:nvCxnSpPr>
          <p:cNvPr id="25" name="Straight Arrow Connector 24"/>
          <p:cNvCxnSpPr>
            <a:stCxn id="19" idx="3"/>
            <a:endCxn id="20" idx="1"/>
          </p:cNvCxnSpPr>
          <p:nvPr/>
        </p:nvCxnSpPr>
        <p:spPr>
          <a:xfrm>
            <a:off x="1994971" y="4401108"/>
            <a:ext cx="124652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3"/>
            <a:endCxn id="22" idx="1"/>
          </p:cNvCxnSpPr>
          <p:nvPr/>
        </p:nvCxnSpPr>
        <p:spPr>
          <a:xfrm>
            <a:off x="4033582" y="4401108"/>
            <a:ext cx="1224136" cy="994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23" idx="1"/>
          </p:cNvCxnSpPr>
          <p:nvPr/>
        </p:nvCxnSpPr>
        <p:spPr>
          <a:xfrm flipV="1">
            <a:off x="6049806" y="4401108"/>
            <a:ext cx="1224136" cy="994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222188" y="2852936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42" name="Rectangle 41"/>
          <p:cNvSpPr/>
          <p:nvPr/>
        </p:nvSpPr>
        <p:spPr>
          <a:xfrm>
            <a:off x="6265830" y="2852936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cxnSp>
        <p:nvCxnSpPr>
          <p:cNvPr id="43" name="Straight Arrow Connector 42"/>
          <p:cNvCxnSpPr>
            <a:stCxn id="41" idx="3"/>
            <a:endCxn id="42" idx="1"/>
          </p:cNvCxnSpPr>
          <p:nvPr/>
        </p:nvCxnSpPr>
        <p:spPr>
          <a:xfrm>
            <a:off x="3014276" y="3248980"/>
            <a:ext cx="325155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244009" y="1628800"/>
            <a:ext cx="79208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cxnSp>
        <p:nvCxnSpPr>
          <p:cNvPr id="48" name="Straight Arrow Connector 47"/>
          <p:cNvCxnSpPr>
            <a:stCxn id="47" idx="2"/>
            <a:endCxn id="41" idx="0"/>
          </p:cNvCxnSpPr>
          <p:nvPr/>
        </p:nvCxnSpPr>
        <p:spPr>
          <a:xfrm flipH="1">
            <a:off x="2618232" y="2420888"/>
            <a:ext cx="2021821" cy="432048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2"/>
            <a:endCxn id="42" idx="0"/>
          </p:cNvCxnSpPr>
          <p:nvPr/>
        </p:nvCxnSpPr>
        <p:spPr>
          <a:xfrm>
            <a:off x="4640053" y="2420888"/>
            <a:ext cx="2021821" cy="432048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2"/>
            <a:endCxn id="19" idx="0"/>
          </p:cNvCxnSpPr>
          <p:nvPr/>
        </p:nvCxnSpPr>
        <p:spPr>
          <a:xfrm flipH="1">
            <a:off x="1598927" y="3645024"/>
            <a:ext cx="1019305" cy="36004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1" idx="2"/>
            <a:endCxn id="20" idx="0"/>
          </p:cNvCxnSpPr>
          <p:nvPr/>
        </p:nvCxnSpPr>
        <p:spPr>
          <a:xfrm>
            <a:off x="2618232" y="3645024"/>
            <a:ext cx="1019306" cy="36004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2" idx="2"/>
            <a:endCxn id="22" idx="0"/>
          </p:cNvCxnSpPr>
          <p:nvPr/>
        </p:nvCxnSpPr>
        <p:spPr>
          <a:xfrm flipH="1">
            <a:off x="5653762" y="3645024"/>
            <a:ext cx="1008112" cy="369983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2" idx="2"/>
            <a:endCxn id="23" idx="0"/>
          </p:cNvCxnSpPr>
          <p:nvPr/>
        </p:nvCxnSpPr>
        <p:spPr>
          <a:xfrm>
            <a:off x="6661874" y="3645024"/>
            <a:ext cx="1008112" cy="36004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9" idx="2"/>
            <a:endCxn id="2" idx="0"/>
          </p:cNvCxnSpPr>
          <p:nvPr/>
        </p:nvCxnSpPr>
        <p:spPr>
          <a:xfrm flipH="1">
            <a:off x="1094871" y="4797152"/>
            <a:ext cx="504056" cy="432048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9" idx="2"/>
            <a:endCxn id="6" idx="0"/>
          </p:cNvCxnSpPr>
          <p:nvPr/>
        </p:nvCxnSpPr>
        <p:spPr>
          <a:xfrm>
            <a:off x="1598927" y="4797152"/>
            <a:ext cx="504056" cy="432048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0" idx="2"/>
            <a:endCxn id="8" idx="0"/>
          </p:cNvCxnSpPr>
          <p:nvPr/>
        </p:nvCxnSpPr>
        <p:spPr>
          <a:xfrm>
            <a:off x="3637538" y="4797152"/>
            <a:ext cx="504056" cy="432048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0" idx="2"/>
            <a:endCxn id="7" idx="0"/>
          </p:cNvCxnSpPr>
          <p:nvPr/>
        </p:nvCxnSpPr>
        <p:spPr>
          <a:xfrm flipH="1">
            <a:off x="3133482" y="4797152"/>
            <a:ext cx="504056" cy="432048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22" idx="2"/>
            <a:endCxn id="9" idx="0"/>
          </p:cNvCxnSpPr>
          <p:nvPr/>
        </p:nvCxnSpPr>
        <p:spPr>
          <a:xfrm flipH="1">
            <a:off x="5149706" y="4807095"/>
            <a:ext cx="504056" cy="422105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2" idx="2"/>
            <a:endCxn id="10" idx="0"/>
          </p:cNvCxnSpPr>
          <p:nvPr/>
        </p:nvCxnSpPr>
        <p:spPr>
          <a:xfrm>
            <a:off x="5653762" y="4807095"/>
            <a:ext cx="504056" cy="422105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3" idx="2"/>
            <a:endCxn id="11" idx="0"/>
          </p:cNvCxnSpPr>
          <p:nvPr/>
        </p:nvCxnSpPr>
        <p:spPr>
          <a:xfrm flipH="1">
            <a:off x="7165930" y="4797152"/>
            <a:ext cx="504056" cy="432048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23" idx="2"/>
            <a:endCxn id="12" idx="0"/>
          </p:cNvCxnSpPr>
          <p:nvPr/>
        </p:nvCxnSpPr>
        <p:spPr>
          <a:xfrm>
            <a:off x="7669986" y="4797152"/>
            <a:ext cx="504056" cy="432048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052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41" grpId="0" animBg="1"/>
      <p:bldP spid="42" grpId="0" animBg="1"/>
      <p:bldP spid="4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665" y="1706256"/>
            <a:ext cx="8418456" cy="42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123728" y="501317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619672" y="5294692"/>
            <a:ext cx="288032" cy="2945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971600" y="3915096"/>
            <a:ext cx="1944008" cy="37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550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665" y="1706256"/>
            <a:ext cx="8418456" cy="42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123728" y="501317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19672" y="5294692"/>
            <a:ext cx="288032" cy="2945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971600" y="3915096"/>
            <a:ext cx="1944008" cy="37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12074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Collision avoidance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ntent Placeholder 4" descr="pluginAbilities_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4542"/>
            <a:ext cx="9684568" cy="6998586"/>
          </a:xfrm>
        </p:spPr>
      </p:pic>
    </p:spTree>
    <p:extLst>
      <p:ext uri="{BB962C8B-B14F-4D97-AF65-F5344CB8AC3E}">
        <p14:creationId xmlns:p14="http://schemas.microsoft.com/office/powerpoint/2010/main" xmlns="" val="32358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666" y="1706256"/>
            <a:ext cx="8418454" cy="42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123728" y="501317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619672" y="5294692"/>
            <a:ext cx="288032" cy="2945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971600" y="3915096"/>
            <a:ext cx="1944008" cy="37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16575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666" y="1706256"/>
            <a:ext cx="8418454" cy="42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123728" y="501317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063911" y="433949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19672" y="5294692"/>
            <a:ext cx="288032" cy="2945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971600" y="3915096"/>
            <a:ext cx="1944008" cy="37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75076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667" y="1706256"/>
            <a:ext cx="8418452" cy="42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063911" y="433949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19672" y="5294692"/>
            <a:ext cx="288032" cy="2945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971600" y="3915096"/>
            <a:ext cx="1944008" cy="37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2123728" y="5013176"/>
            <a:ext cx="216024" cy="216024"/>
          </a:xfrm>
          <a:prstGeom prst="ellipse">
            <a:avLst/>
          </a:prstGeom>
          <a:solidFill>
            <a:srgbClr val="C9C2D1"/>
          </a:solidFill>
          <a:ln>
            <a:solidFill>
              <a:srgbClr val="69676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25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667" y="1706256"/>
            <a:ext cx="8418452" cy="42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063911" y="433949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19672" y="5294692"/>
            <a:ext cx="288032" cy="2945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971600" y="3915096"/>
            <a:ext cx="1944008" cy="37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0" name="Oval 9"/>
          <p:cNvSpPr/>
          <p:nvPr/>
        </p:nvSpPr>
        <p:spPr>
          <a:xfrm>
            <a:off x="2123728" y="5013176"/>
            <a:ext cx="216024" cy="216024"/>
          </a:xfrm>
          <a:prstGeom prst="ellipse">
            <a:avLst/>
          </a:prstGeom>
          <a:solidFill>
            <a:srgbClr val="C9C2D1"/>
          </a:solidFill>
          <a:ln>
            <a:solidFill>
              <a:srgbClr val="69676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3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668" y="1706256"/>
            <a:ext cx="8418450" cy="42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063911" y="433949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19672" y="5294692"/>
            <a:ext cx="288032" cy="2945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971600" y="3915096"/>
            <a:ext cx="1944008" cy="37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9" name="Oval 8"/>
          <p:cNvSpPr/>
          <p:nvPr/>
        </p:nvSpPr>
        <p:spPr>
          <a:xfrm>
            <a:off x="2123728" y="5013176"/>
            <a:ext cx="216024" cy="216024"/>
          </a:xfrm>
          <a:prstGeom prst="ellipse">
            <a:avLst/>
          </a:prstGeom>
          <a:solidFill>
            <a:srgbClr val="C9C2D1"/>
          </a:solidFill>
          <a:ln>
            <a:solidFill>
              <a:srgbClr val="69676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5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668" y="1706256"/>
            <a:ext cx="8418450" cy="42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063911" y="433949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563888" y="400506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19672" y="5294692"/>
            <a:ext cx="288032" cy="2945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971600" y="3893070"/>
            <a:ext cx="1944008" cy="37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0" name="Oval 9"/>
          <p:cNvSpPr/>
          <p:nvPr/>
        </p:nvSpPr>
        <p:spPr>
          <a:xfrm>
            <a:off x="2123728" y="5013176"/>
            <a:ext cx="216024" cy="216024"/>
          </a:xfrm>
          <a:prstGeom prst="ellipse">
            <a:avLst/>
          </a:prstGeom>
          <a:solidFill>
            <a:srgbClr val="C9C2D1"/>
          </a:solidFill>
          <a:ln>
            <a:solidFill>
              <a:srgbClr val="69676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74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669" y="1706256"/>
            <a:ext cx="8418448" cy="424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063911" y="4339490"/>
            <a:ext cx="216024" cy="216024"/>
          </a:xfrm>
          <a:prstGeom prst="ellipse">
            <a:avLst/>
          </a:prstGeom>
          <a:solidFill>
            <a:srgbClr val="C9C2D1"/>
          </a:solidFill>
          <a:ln>
            <a:solidFill>
              <a:srgbClr val="69676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563888" y="400506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19672" y="5294692"/>
            <a:ext cx="288032" cy="2945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971600" y="3893070"/>
            <a:ext cx="1944008" cy="37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0" name="Oval 9"/>
          <p:cNvSpPr/>
          <p:nvPr/>
        </p:nvSpPr>
        <p:spPr>
          <a:xfrm>
            <a:off x="2123728" y="5013176"/>
            <a:ext cx="216024" cy="216024"/>
          </a:xfrm>
          <a:prstGeom prst="ellipse">
            <a:avLst/>
          </a:prstGeom>
          <a:solidFill>
            <a:srgbClr val="C9C2D1"/>
          </a:solidFill>
          <a:ln>
            <a:solidFill>
              <a:srgbClr val="69676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14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669" y="1706256"/>
            <a:ext cx="8418448" cy="424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563888" y="400506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19672" y="5294692"/>
            <a:ext cx="288032" cy="2945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971600" y="3893070"/>
            <a:ext cx="1944008" cy="37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1" name="Oval 10"/>
          <p:cNvSpPr/>
          <p:nvPr/>
        </p:nvSpPr>
        <p:spPr>
          <a:xfrm>
            <a:off x="2123728" y="5013176"/>
            <a:ext cx="216024" cy="216024"/>
          </a:xfrm>
          <a:prstGeom prst="ellipse">
            <a:avLst/>
          </a:prstGeom>
          <a:solidFill>
            <a:srgbClr val="C9C2D1"/>
          </a:solidFill>
          <a:ln>
            <a:solidFill>
              <a:srgbClr val="69676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063911" y="4339490"/>
            <a:ext cx="216024" cy="216024"/>
          </a:xfrm>
          <a:prstGeom prst="ellipse">
            <a:avLst/>
          </a:prstGeom>
          <a:solidFill>
            <a:srgbClr val="C9C2D1"/>
          </a:solidFill>
          <a:ln>
            <a:solidFill>
              <a:srgbClr val="69676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79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Luminosity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670" y="1706256"/>
            <a:ext cx="8418446" cy="42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563888" y="400506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579423" y="324898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619672" y="5294692"/>
            <a:ext cx="288032" cy="2945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971600" y="3893070"/>
            <a:ext cx="1944008" cy="37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0" name="Oval 9"/>
          <p:cNvSpPr/>
          <p:nvPr/>
        </p:nvSpPr>
        <p:spPr>
          <a:xfrm>
            <a:off x="2123728" y="5013176"/>
            <a:ext cx="216024" cy="216024"/>
          </a:xfrm>
          <a:prstGeom prst="ellipse">
            <a:avLst/>
          </a:prstGeom>
          <a:solidFill>
            <a:srgbClr val="C9C2D1"/>
          </a:solidFill>
          <a:ln>
            <a:solidFill>
              <a:srgbClr val="69676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063911" y="4339490"/>
            <a:ext cx="216024" cy="216024"/>
          </a:xfrm>
          <a:prstGeom prst="ellipse">
            <a:avLst/>
          </a:prstGeom>
          <a:solidFill>
            <a:srgbClr val="C9C2D1"/>
          </a:solidFill>
          <a:ln>
            <a:solidFill>
              <a:srgbClr val="69676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373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4632" cy="1826363"/>
          </a:xfrm>
        </p:spPr>
        <p:txBody>
          <a:bodyPr/>
          <a:lstStyle/>
          <a:p>
            <a:pPr algn="ctr"/>
            <a:r>
              <a:rPr lang="en-GB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Voxilising</a:t>
            </a:r>
            <a:r>
              <a:rPr lang="en-GB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geometry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324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Phototropism</a:t>
            </a:r>
            <a:endParaRPr lang="en-GB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ntent Placeholder 4" descr="pluginAbilities_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88708"/>
            <a:ext cx="6631974" cy="4792619"/>
          </a:xfrm>
        </p:spPr>
      </p:pic>
    </p:spTree>
    <p:extLst>
      <p:ext uri="{BB962C8B-B14F-4D97-AF65-F5344CB8AC3E}">
        <p14:creationId xmlns:p14="http://schemas.microsoft.com/office/powerpoint/2010/main" xmlns="" val="13776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Current method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691680" y="5589240"/>
            <a:ext cx="101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60°</a:t>
            </a:r>
            <a:endParaRPr lang="en-GB" sz="3600" dirty="0"/>
          </a:p>
        </p:txBody>
      </p:sp>
      <p:pic>
        <p:nvPicPr>
          <p:cNvPr id="1026" name="Picture 2" descr="G:\viva_03\figures\scatter_points\triangulation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477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89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Current method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1484784"/>
            <a:ext cx="6477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792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Current method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31640" y="1437688"/>
            <a:ext cx="6632500" cy="501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273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Problem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8141" y="2420888"/>
            <a:ext cx="8244855" cy="32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366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Problem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2391526"/>
            <a:ext cx="8407185" cy="342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605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Problem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2258579"/>
            <a:ext cx="8424936" cy="353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279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Problem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2258579"/>
            <a:ext cx="8424936" cy="353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315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Solution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9435" y="2356708"/>
            <a:ext cx="8424936" cy="334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818167" y="4221088"/>
                <a:ext cx="10156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67" y="4221088"/>
                <a:ext cx="1015622" cy="64633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412362" y="3068960"/>
                <a:ext cx="10156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dirty="0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362" y="3068960"/>
                <a:ext cx="1015622" cy="64633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56176" y="2356708"/>
                <a:ext cx="2088182" cy="132836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𝑑</m:t>
                    </m:r>
                    <m:r>
                      <a:rPr lang="en-GB" b="0" i="1" dirty="0" smtClean="0">
                        <a:latin typeface="Cambria Math"/>
                      </a:rPr>
                      <m:t>=4</m:t>
                    </m:r>
                  </m:oMath>
                </a14:m>
                <a:endParaRPr lang="en-GB" b="0" i="1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h</m:t>
                    </m:r>
                    <m:r>
                      <a:rPr lang="en-GB" b="0" i="1" smtClean="0">
                        <a:latin typeface="Cambria Math"/>
                      </a:rPr>
                      <m:t>=8</m:t>
                    </m:r>
                  </m:oMath>
                </a14:m>
                <a:endParaRPr lang="en-GB" b="0" i="1" dirty="0" smtClean="0"/>
              </a:p>
            </p:txBody>
          </p:sp>
        </mc:Choice>
        <mc:Fallback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6176" y="2356708"/>
                <a:ext cx="2088182" cy="1328365"/>
              </a:xfr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8599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Solution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0702" y="2356708"/>
            <a:ext cx="8497762" cy="34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932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Solution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5158" y="2276872"/>
            <a:ext cx="8496944" cy="35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127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Competition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ntent Placeholder 4" descr="pluginAbilities_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68340"/>
            <a:ext cx="8248849" cy="5961059"/>
          </a:xfrm>
        </p:spPr>
      </p:pic>
    </p:spTree>
    <p:extLst>
      <p:ext uri="{BB962C8B-B14F-4D97-AF65-F5344CB8AC3E}">
        <p14:creationId xmlns:p14="http://schemas.microsoft.com/office/powerpoint/2010/main" xmlns="" val="19521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774632" cy="1826363"/>
          </a:xfrm>
        </p:spPr>
        <p:txBody>
          <a:bodyPr>
            <a:noAutofit/>
          </a:bodyPr>
          <a:lstStyle/>
          <a:p>
            <a:pPr algn="ctr"/>
            <a:r>
              <a:rPr lang="en-GB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Conclusion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xmlns="" val="17074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Conclusion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" indent="0" algn="ctr">
              <a:buNone/>
            </a:pPr>
            <a:r>
              <a:rPr lang="en-GB" dirty="0"/>
              <a:t>H</a:t>
            </a:r>
            <a:r>
              <a:rPr lang="en-GB" baseline="30000" dirty="0"/>
              <a:t>1</a:t>
            </a:r>
            <a:r>
              <a:rPr lang="en-GB" dirty="0"/>
              <a:t> is that computer simulated </a:t>
            </a:r>
            <a:r>
              <a:rPr lang="en-GB" dirty="0" smtClean="0"/>
              <a:t>plant development </a:t>
            </a:r>
            <a:r>
              <a:rPr lang="en-GB" dirty="0"/>
              <a:t>that is affected by their environment can be achieved by generating </a:t>
            </a:r>
            <a:r>
              <a:rPr lang="en-GB" i="1" dirty="0" smtClean="0"/>
              <a:t>L-systems</a:t>
            </a:r>
            <a:r>
              <a:rPr lang="en-GB" dirty="0" smtClean="0"/>
              <a:t> </a:t>
            </a:r>
            <a:r>
              <a:rPr lang="en-GB" dirty="0"/>
              <a:t>in a 3D voxel environment</a:t>
            </a:r>
            <a:r>
              <a:rPr lang="en-GB" dirty="0" smtClean="0"/>
              <a:t>.</a:t>
            </a:r>
          </a:p>
          <a:p>
            <a:pPr marL="36576" indent="0" algn="ctr">
              <a:buNone/>
            </a:pPr>
            <a:endParaRPr lang="en-GB" dirty="0"/>
          </a:p>
          <a:p>
            <a:pPr marL="36576" indent="0" algn="ctr">
              <a:buNone/>
            </a:pPr>
            <a:r>
              <a:rPr lang="en-GB" dirty="0"/>
              <a:t>H</a:t>
            </a:r>
            <a:r>
              <a:rPr lang="en-GB" baseline="30000" dirty="0"/>
              <a:t>0</a:t>
            </a:r>
            <a:r>
              <a:rPr lang="en-GB" dirty="0"/>
              <a:t> is that computer simulated plant development that is affected by their environment cannot be achieved by generating </a:t>
            </a:r>
            <a:r>
              <a:rPr lang="en-GB" i="1" dirty="0"/>
              <a:t>L-systems</a:t>
            </a:r>
            <a:r>
              <a:rPr lang="en-GB" dirty="0"/>
              <a:t> in a 3D voxel environment.</a:t>
            </a:r>
          </a:p>
          <a:p>
            <a:pPr marL="36576" indent="0" algn="ctr">
              <a:buNone/>
            </a:pPr>
            <a:endParaRPr lang="en-GB" dirty="0" smtClean="0"/>
          </a:p>
          <a:p>
            <a:pPr marL="36576" indent="0" algn="ctr">
              <a:buNone/>
            </a:pPr>
            <a:endParaRPr lang="en-GB" dirty="0"/>
          </a:p>
          <a:p>
            <a:pPr marL="36576" indent="0" algn="ctr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702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472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5E-6 0.2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774632" cy="1826363"/>
          </a:xfrm>
        </p:spPr>
        <p:txBody>
          <a:bodyPr>
            <a:noAutofit/>
          </a:bodyPr>
          <a:lstStyle/>
          <a:p>
            <a:pPr algn="ctr"/>
            <a:r>
              <a:rPr lang="en-GB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Future Work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xmlns="" val="17074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Proposed workflow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5576" y="3573016"/>
            <a:ext cx="136815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Input variables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2699792" y="3573016"/>
            <a:ext cx="158417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Compute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4644008" y="2276872"/>
            <a:ext cx="1368152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Adjust</a:t>
            </a:r>
          </a:p>
          <a:p>
            <a:pPr algn="ctr"/>
            <a:r>
              <a:rPr lang="en-GB" b="1" dirty="0" smtClean="0"/>
              <a:t>results 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4644008" y="3573016"/>
            <a:ext cx="1368152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Proxy</a:t>
            </a:r>
          </a:p>
          <a:p>
            <a:pPr algn="ctr"/>
            <a:r>
              <a:rPr lang="en-GB" b="1" dirty="0" smtClean="0"/>
              <a:t>output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6660232" y="3573016"/>
            <a:ext cx="1368152" cy="7200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Final</a:t>
            </a:r>
          </a:p>
          <a:p>
            <a:pPr algn="ctr"/>
            <a:r>
              <a:rPr lang="en-GB" b="1" dirty="0" smtClean="0"/>
              <a:t>result</a:t>
            </a:r>
            <a:endParaRPr lang="en-GB" b="1" dirty="0"/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123728" y="3933056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0" idx="1"/>
          </p:cNvCxnSpPr>
          <p:nvPr/>
        </p:nvCxnSpPr>
        <p:spPr>
          <a:xfrm>
            <a:off x="4283968" y="3933056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>
            <a:off x="3491880" y="2636912"/>
            <a:ext cx="0" cy="93610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" idx="1"/>
          </p:cNvCxnSpPr>
          <p:nvPr/>
        </p:nvCxnSpPr>
        <p:spPr>
          <a:xfrm>
            <a:off x="3491880" y="2636912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3"/>
            <a:endCxn id="11" idx="1"/>
          </p:cNvCxnSpPr>
          <p:nvPr/>
        </p:nvCxnSpPr>
        <p:spPr>
          <a:xfrm>
            <a:off x="6012160" y="3933056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0"/>
            <a:endCxn id="9" idx="2"/>
          </p:cNvCxnSpPr>
          <p:nvPr/>
        </p:nvCxnSpPr>
        <p:spPr>
          <a:xfrm flipV="1">
            <a:off x="5328084" y="2996952"/>
            <a:ext cx="0" cy="5760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219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Summary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Hypothesis </a:t>
            </a:r>
            <a:r>
              <a:rPr lang="en-GB" dirty="0" smtClean="0"/>
              <a:t>&amp; Aim</a:t>
            </a:r>
          </a:p>
          <a:p>
            <a:r>
              <a:rPr lang="en-GB" dirty="0" smtClean="0"/>
              <a:t>Methodology summary</a:t>
            </a:r>
          </a:p>
          <a:p>
            <a:r>
              <a:rPr lang="en-GB" dirty="0" smtClean="0"/>
              <a:t>Result</a:t>
            </a:r>
          </a:p>
          <a:p>
            <a:r>
              <a:rPr lang="en-GB" dirty="0"/>
              <a:t>Discussion and Future </a:t>
            </a:r>
            <a:r>
              <a:rPr lang="en-GB" dirty="0" smtClean="0"/>
              <a:t>work</a:t>
            </a:r>
            <a:endParaRPr lang="en-GB" dirty="0"/>
          </a:p>
          <a:p>
            <a:r>
              <a:rPr lang="en-GB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35114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References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3200" dirty="0" err="1"/>
              <a:t>Prusinkiewicz</a:t>
            </a:r>
            <a:r>
              <a:rPr lang="en-GB" sz="3200" dirty="0"/>
              <a:t>, P., &amp; </a:t>
            </a:r>
            <a:r>
              <a:rPr lang="en-GB" sz="3200" dirty="0" err="1"/>
              <a:t>Lindenmayer</a:t>
            </a:r>
            <a:r>
              <a:rPr lang="en-GB" sz="3200" dirty="0"/>
              <a:t>, A. (1990). </a:t>
            </a:r>
            <a:r>
              <a:rPr lang="en-GB" sz="3200" i="1" dirty="0"/>
              <a:t>The Algorithmic Beauty of Plants.</a:t>
            </a:r>
            <a:r>
              <a:rPr lang="en-GB" sz="3200" dirty="0"/>
              <a:t> New York: Springer-</a:t>
            </a:r>
            <a:r>
              <a:rPr lang="en-GB" sz="3200" dirty="0" err="1"/>
              <a:t>Verlag</a:t>
            </a:r>
            <a:r>
              <a:rPr lang="en-GB" sz="3200" dirty="0" smtClean="0"/>
              <a:t>.</a:t>
            </a:r>
          </a:p>
          <a:p>
            <a:endParaRPr lang="en-GB" sz="3200" dirty="0" smtClean="0"/>
          </a:p>
          <a:p>
            <a:r>
              <a:rPr lang="en-GB" sz="3200" dirty="0" smtClean="0"/>
              <a:t>Greene</a:t>
            </a:r>
            <a:r>
              <a:rPr lang="en-GB" sz="3200" dirty="0"/>
              <a:t>, N. (1989). Voxel Space Automata: Modelling with Stochastic Growth Processes in Voxel Space. </a:t>
            </a:r>
            <a:r>
              <a:rPr lang="en-GB" sz="3200" i="1" dirty="0"/>
              <a:t>SIGGRAPH '89 Proceedings of the 16th annual conference on Computer graphics and interactive techniques</a:t>
            </a:r>
            <a:r>
              <a:rPr lang="en-GB" sz="3200" dirty="0"/>
              <a:t> </a:t>
            </a:r>
            <a:r>
              <a:rPr lang="en-GB" sz="3200" i="1" dirty="0"/>
              <a:t>, 23</a:t>
            </a:r>
            <a:r>
              <a:rPr lang="en-GB" sz="3200" dirty="0"/>
              <a:t> (3), 175 – 184</a:t>
            </a:r>
            <a:r>
              <a:rPr lang="en-GB" sz="3200" dirty="0" smtClean="0"/>
              <a:t>.</a:t>
            </a:r>
            <a:endParaRPr lang="en-GB" sz="3200" dirty="0"/>
          </a:p>
          <a:p>
            <a:endParaRPr lang="en-GB" sz="3200" dirty="0" smtClean="0"/>
          </a:p>
          <a:p>
            <a:r>
              <a:rPr lang="en-US" sz="3200" dirty="0"/>
              <a:t>G, </a:t>
            </a:r>
            <a:r>
              <a:rPr lang="en-US" sz="3200" dirty="0" err="1"/>
              <a:t>Marsaglia</a:t>
            </a:r>
            <a:r>
              <a:rPr lang="en-US" sz="3200" dirty="0"/>
              <a:t>. (1972). Choosing a point from the surface of a sphere. </a:t>
            </a:r>
            <a:r>
              <a:rPr lang="en-US" sz="3200" i="1" dirty="0"/>
              <a:t>The Annals of Mathematical Statistics</a:t>
            </a:r>
            <a:r>
              <a:rPr lang="en-US" sz="3200" dirty="0"/>
              <a:t>. 43, 2. p 645 </a:t>
            </a:r>
            <a:r>
              <a:rPr lang="en-US" sz="3200" dirty="0" smtClean="0"/>
              <a:t>– 646</a:t>
            </a:r>
          </a:p>
          <a:p>
            <a:endParaRPr lang="en-US" sz="3200" dirty="0" smtClean="0"/>
          </a:p>
          <a:p>
            <a:r>
              <a:rPr lang="en-US" sz="3200" dirty="0"/>
              <a:t>D. </a:t>
            </a:r>
            <a:r>
              <a:rPr lang="en-US" sz="3200" dirty="0" smtClean="0"/>
              <a:t>Meagher. (1982). </a:t>
            </a:r>
            <a:r>
              <a:rPr lang="en-US" sz="3200" dirty="0"/>
              <a:t>"Geometric Modeling Using </a:t>
            </a:r>
            <a:r>
              <a:rPr lang="en-US" sz="3200" dirty="0" err="1"/>
              <a:t>Octree</a:t>
            </a:r>
            <a:r>
              <a:rPr lang="en-US" sz="3200" dirty="0"/>
              <a:t> Encoding," </a:t>
            </a:r>
            <a:r>
              <a:rPr lang="en-US" sz="3200" i="1" dirty="0"/>
              <a:t>Computer Graphics and Image Processing, </a:t>
            </a:r>
            <a:r>
              <a:rPr lang="en-US" sz="3200" dirty="0"/>
              <a:t>vol. 19, pp. 129 - 147, 1982.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8175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7467600" cy="3024336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Questions </a:t>
            </a:r>
            <a:br>
              <a:rPr lang="en-GB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en-GB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please</a:t>
            </a:r>
            <a:endParaRPr lang="en-GB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2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774632" cy="1826363"/>
          </a:xfrm>
        </p:spPr>
        <p:txBody>
          <a:bodyPr>
            <a:noAutofit/>
          </a:bodyPr>
          <a:lstStyle/>
          <a:p>
            <a:pPr algn="ctr"/>
            <a:r>
              <a:rPr lang="en-GB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Methodology</a:t>
            </a:r>
            <a:br>
              <a:rPr lang="en-GB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en-GB" sz="7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summary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xmlns="" val="36233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4828</TotalTime>
  <Words>775</Words>
  <Application>Microsoft Office PowerPoint</Application>
  <PresentationFormat>On-screen Show (4:3)</PresentationFormat>
  <Paragraphs>304</Paragraphs>
  <Slides>86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Technic</vt:lpstr>
      <vt:lpstr>Environmentally Affected Tree Growth using  L-Systems and Voxels</vt:lpstr>
      <vt:lpstr>Content</vt:lpstr>
      <vt:lpstr>Aim</vt:lpstr>
      <vt:lpstr>Hypothesis</vt:lpstr>
      <vt:lpstr>Null Hypothesis</vt:lpstr>
      <vt:lpstr>Collision avoidance</vt:lpstr>
      <vt:lpstr>Phototropism</vt:lpstr>
      <vt:lpstr>Competition</vt:lpstr>
      <vt:lpstr>Methodology summary</vt:lpstr>
      <vt:lpstr>Grow L-System</vt:lpstr>
      <vt:lpstr>Grow L-system</vt:lpstr>
      <vt:lpstr>Grow L-System</vt:lpstr>
      <vt:lpstr>Grow L-system</vt:lpstr>
      <vt:lpstr>Grow L-System</vt:lpstr>
      <vt:lpstr>Grow L-System</vt:lpstr>
      <vt:lpstr>Collision avoidance</vt:lpstr>
      <vt:lpstr>Collision avoidance</vt:lpstr>
      <vt:lpstr>Luminosity</vt:lpstr>
      <vt:lpstr>Luminosity</vt:lpstr>
      <vt:lpstr>Luminosity</vt:lpstr>
      <vt:lpstr>Original development</vt:lpstr>
      <vt:lpstr>New development</vt:lpstr>
      <vt:lpstr>Multiple trees</vt:lpstr>
      <vt:lpstr>Multiple trees</vt:lpstr>
      <vt:lpstr>Result</vt:lpstr>
      <vt:lpstr>Collision avoidance</vt:lpstr>
      <vt:lpstr>Collision avoidance</vt:lpstr>
      <vt:lpstr>Phototropism</vt:lpstr>
      <vt:lpstr>Competition</vt:lpstr>
      <vt:lpstr>Discussion and  Future Work</vt:lpstr>
      <vt:lpstr>Stem structure</vt:lpstr>
      <vt:lpstr>Stem structure</vt:lpstr>
      <vt:lpstr>Phototropism (Rotations)</vt:lpstr>
      <vt:lpstr>Current implementation</vt:lpstr>
      <vt:lpstr>Euler rotation problem</vt:lpstr>
      <vt:lpstr>Euler rotation problem</vt:lpstr>
      <vt:lpstr>Quaternions</vt:lpstr>
      <vt:lpstr>Luminosity direction</vt:lpstr>
      <vt:lpstr>Luminosity direction</vt:lpstr>
      <vt:lpstr>Luminosity direction</vt:lpstr>
      <vt:lpstr>Luminosity direction</vt:lpstr>
      <vt:lpstr>Real-time</vt:lpstr>
      <vt:lpstr>Separating the processes</vt:lpstr>
      <vt:lpstr>Maya.cmds</vt:lpstr>
      <vt:lpstr>Maya.node</vt:lpstr>
      <vt:lpstr>Maya.node</vt:lpstr>
      <vt:lpstr>Maya.node</vt:lpstr>
      <vt:lpstr>Competition</vt:lpstr>
      <vt:lpstr>Factors affecting speed</vt:lpstr>
      <vt:lpstr>Factors affecting speed</vt:lpstr>
      <vt:lpstr>Voxels</vt:lpstr>
      <vt:lpstr>The effect of increased rays and voxel size on luminosity values</vt:lpstr>
      <vt:lpstr>The RSD value when comparing voxel size and number of rays to calculate lumination</vt:lpstr>
      <vt:lpstr>Luminosity</vt:lpstr>
      <vt:lpstr>Luminosity</vt:lpstr>
      <vt:lpstr>Spatial enumeration </vt:lpstr>
      <vt:lpstr>Octrees</vt:lpstr>
      <vt:lpstr>Luminosity</vt:lpstr>
      <vt:lpstr>Luminosity</vt:lpstr>
      <vt:lpstr>Luminosity</vt:lpstr>
      <vt:lpstr>Luminosity</vt:lpstr>
      <vt:lpstr>Luminosity</vt:lpstr>
      <vt:lpstr>Luminosity</vt:lpstr>
      <vt:lpstr>Luminosity</vt:lpstr>
      <vt:lpstr>Luminosity</vt:lpstr>
      <vt:lpstr>Luminosity</vt:lpstr>
      <vt:lpstr>Luminosity</vt:lpstr>
      <vt:lpstr>Luminosity</vt:lpstr>
      <vt:lpstr>Voxilising geometry</vt:lpstr>
      <vt:lpstr>Current method</vt:lpstr>
      <vt:lpstr>Current method</vt:lpstr>
      <vt:lpstr>Current method</vt:lpstr>
      <vt:lpstr>Problem</vt:lpstr>
      <vt:lpstr>Problem</vt:lpstr>
      <vt:lpstr>Problem</vt:lpstr>
      <vt:lpstr>Problem</vt:lpstr>
      <vt:lpstr>Solution</vt:lpstr>
      <vt:lpstr>Solution</vt:lpstr>
      <vt:lpstr>Solution</vt:lpstr>
      <vt:lpstr>Conclusion</vt:lpstr>
      <vt:lpstr>Conclusion</vt:lpstr>
      <vt:lpstr>Future Work</vt:lpstr>
      <vt:lpstr>Proposed workflow</vt:lpstr>
      <vt:lpstr>Summary</vt:lpstr>
      <vt:lpstr>References</vt:lpstr>
      <vt:lpstr>Questions  please</vt:lpstr>
    </vt:vector>
  </TitlesOfParts>
  <Company>Swansea Met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Environmentally affected tree growth using  L-Systems and voxels</dc:title>
  <dc:creator>Leeuwenberg Andrew</dc:creator>
  <cp:lastModifiedBy>Andrew</cp:lastModifiedBy>
  <cp:revision>402</cp:revision>
  <dcterms:created xsi:type="dcterms:W3CDTF">2014-01-31T10:03:52Z</dcterms:created>
  <dcterms:modified xsi:type="dcterms:W3CDTF">2014-05-26T19:56:56Z</dcterms:modified>
</cp:coreProperties>
</file>