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265" r:id="rId4"/>
    <p:sldId id="300" r:id="rId5"/>
    <p:sldId id="302" r:id="rId6"/>
    <p:sldId id="303" r:id="rId7"/>
    <p:sldId id="301" r:id="rId8"/>
    <p:sldId id="275" r:id="rId9"/>
    <p:sldId id="279" r:id="rId10"/>
    <p:sldId id="280" r:id="rId11"/>
    <p:sldId id="281" r:id="rId12"/>
    <p:sldId id="276" r:id="rId13"/>
    <p:sldId id="304" r:id="rId14"/>
    <p:sldId id="277" r:id="rId15"/>
    <p:sldId id="278" r:id="rId16"/>
    <p:sldId id="295" r:id="rId17"/>
    <p:sldId id="326" r:id="rId18"/>
    <p:sldId id="282" r:id="rId19"/>
    <p:sldId id="283" r:id="rId20"/>
    <p:sldId id="284" r:id="rId21"/>
    <p:sldId id="274" r:id="rId22"/>
    <p:sldId id="272" r:id="rId23"/>
    <p:sldId id="273" r:id="rId24"/>
    <p:sldId id="312" r:id="rId25"/>
    <p:sldId id="299" r:id="rId26"/>
    <p:sldId id="306" r:id="rId27"/>
    <p:sldId id="293" r:id="rId28"/>
    <p:sldId id="270" r:id="rId29"/>
    <p:sldId id="286" r:id="rId30"/>
    <p:sldId id="287" r:id="rId31"/>
    <p:sldId id="288" r:id="rId32"/>
    <p:sldId id="290" r:id="rId33"/>
    <p:sldId id="291" r:id="rId34"/>
    <p:sldId id="289" r:id="rId35"/>
    <p:sldId id="317" r:id="rId36"/>
    <p:sldId id="328" r:id="rId37"/>
    <p:sldId id="318" r:id="rId38"/>
    <p:sldId id="294" r:id="rId39"/>
    <p:sldId id="296" r:id="rId40"/>
    <p:sldId id="297" r:id="rId41"/>
    <p:sldId id="298" r:id="rId42"/>
    <p:sldId id="307" r:id="rId43"/>
    <p:sldId id="314" r:id="rId44"/>
    <p:sldId id="313" r:id="rId45"/>
    <p:sldId id="315" r:id="rId46"/>
    <p:sldId id="329" r:id="rId47"/>
    <p:sldId id="285" r:id="rId48"/>
    <p:sldId id="316" r:id="rId49"/>
    <p:sldId id="333" r:id="rId50"/>
    <p:sldId id="335" r:id="rId51"/>
    <p:sldId id="324" r:id="rId52"/>
    <p:sldId id="323" r:id="rId53"/>
    <p:sldId id="271" r:id="rId54"/>
    <p:sldId id="261" r:id="rId55"/>
    <p:sldId id="308" r:id="rId56"/>
    <p:sldId id="260" r:id="rId57"/>
    <p:sldId id="263" r:id="rId58"/>
    <p:sldId id="262" r:id="rId59"/>
    <p:sldId id="264" r:id="rId60"/>
    <p:sldId id="309" r:id="rId61"/>
    <p:sldId id="322" r:id="rId62"/>
    <p:sldId id="321" r:id="rId63"/>
    <p:sldId id="319" r:id="rId64"/>
    <p:sldId id="320" r:id="rId65"/>
    <p:sldId id="266" r:id="rId66"/>
    <p:sldId id="267" r:id="rId67"/>
    <p:sldId id="268" r:id="rId68"/>
    <p:sldId id="269" r:id="rId69"/>
    <p:sldId id="330" r:id="rId70"/>
    <p:sldId id="325" r:id="rId71"/>
    <p:sldId id="311" r:id="rId72"/>
    <p:sldId id="332" r:id="rId73"/>
    <p:sldId id="331" r:id="rId74"/>
    <p:sldId id="258" r:id="rId75"/>
    <p:sldId id="259" r:id="rId76"/>
    <p:sldId id="33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03B20"/>
    <a:srgbClr val="FFFFCC"/>
    <a:srgbClr val="FFCC66"/>
    <a:srgbClr val="00FF00"/>
    <a:srgbClr val="0033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5" autoAdjust="0"/>
    <p:restoredTop sz="94660"/>
  </p:normalViewPr>
  <p:slideViewPr>
    <p:cSldViewPr>
      <p:cViewPr>
        <p:scale>
          <a:sx n="75" d="100"/>
          <a:sy n="75" d="100"/>
        </p:scale>
        <p:origin x="-2766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_majorProject\viva_02\ray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_majorProject\viva_02\ray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1506927018738057"/>
          <c:y val="0.21009295797648925"/>
          <c:w val="0.68814467526851286"/>
          <c:h val="0.63827038864452346"/>
        </c:manualLayout>
      </c:layout>
      <c:barChart>
        <c:barDir val="col"/>
        <c:grouping val="clustered"/>
        <c:ser>
          <c:idx val="0"/>
          <c:order val="0"/>
          <c:tx>
            <c:strRef>
              <c:f>Sheet1!$F$2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E03B2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0.42500000000000032</c:v>
                </c:pt>
                <c:pt idx="1">
                  <c:v>0.30800000000000027</c:v>
                </c:pt>
                <c:pt idx="2">
                  <c:v>0.35500000000000026</c:v>
                </c:pt>
                <c:pt idx="3">
                  <c:v>0.31000000000000028</c:v>
                </c:pt>
                <c:pt idx="4">
                  <c:v>0.32700000000000035</c:v>
                </c:pt>
                <c:pt idx="5">
                  <c:v>0.3300000000000004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Sheet1!$G$3:$G$8</c:f>
              <c:numCache>
                <c:formatCode>General</c:formatCode>
                <c:ptCount val="6"/>
                <c:pt idx="0">
                  <c:v>0.35500000000000026</c:v>
                </c:pt>
                <c:pt idx="1">
                  <c:v>0.29700000000000032</c:v>
                </c:pt>
                <c:pt idx="2">
                  <c:v>0.30000000000000027</c:v>
                </c:pt>
                <c:pt idx="3">
                  <c:v>0.30500000000000033</c:v>
                </c:pt>
                <c:pt idx="4">
                  <c:v>0.29200000000000026</c:v>
                </c:pt>
                <c:pt idx="5">
                  <c:v>0.29600000000000032</c:v>
                </c:pt>
              </c:numCache>
            </c:numRef>
          </c:val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0.01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Sheet1!$L$3:$L$8</c:f>
                <c:numCache>
                  <c:formatCode>General</c:formatCode>
                  <c:ptCount val="6"/>
                  <c:pt idx="0">
                    <c:v>0.18200000000000013</c:v>
                  </c:pt>
                  <c:pt idx="1">
                    <c:v>6.0000000000000046E-2</c:v>
                  </c:pt>
                  <c:pt idx="2">
                    <c:v>4.6000000000000013E-2</c:v>
                  </c:pt>
                  <c:pt idx="3">
                    <c:v>3.1000000000000041E-2</c:v>
                  </c:pt>
                  <c:pt idx="4">
                    <c:v>1.4999999999999998E-2</c:v>
                  </c:pt>
                  <c:pt idx="5">
                    <c:v>4.0000000000000044E-3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noFill/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0.30500000000000033</c:v>
                </c:pt>
                <c:pt idx="1">
                  <c:v>0.255</c:v>
                </c:pt>
                <c:pt idx="2">
                  <c:v>0.24900000000000014</c:v>
                </c:pt>
                <c:pt idx="3">
                  <c:v>0.26500000000000001</c:v>
                </c:pt>
                <c:pt idx="4">
                  <c:v>0.27</c:v>
                </c:pt>
                <c:pt idx="5">
                  <c:v>0.27100000000000002</c:v>
                </c:pt>
              </c:numCache>
            </c:numRef>
          </c:val>
        </c:ser>
        <c:dLbls/>
        <c:axId val="45918080"/>
        <c:axId val="46342144"/>
      </c:barChart>
      <c:catAx>
        <c:axId val="45918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of Rays</a:t>
                </a:r>
              </a:p>
            </c:rich>
          </c:tx>
          <c:layout>
            <c:manualLayout>
              <c:xMode val="edge"/>
              <c:yMode val="edge"/>
              <c:x val="0.3904603752710733"/>
              <c:y val="0.89800825370988702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6342144"/>
        <c:crosses val="autoZero"/>
        <c:auto val="1"/>
        <c:lblAlgn val="ctr"/>
        <c:lblOffset val="100"/>
      </c:catAx>
      <c:valAx>
        <c:axId val="463421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Luminosity</a:t>
                </a:r>
              </a:p>
            </c:rich>
          </c:tx>
          <c:layout>
            <c:manualLayout>
              <c:xMode val="edge"/>
              <c:yMode val="edge"/>
              <c:x val="1.3564213342133567E-2"/>
              <c:y val="0.40174926177083981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591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5517694213455"/>
          <c:y val="0.46160288090081397"/>
          <c:w val="0.132593565754555"/>
          <c:h val="0.11896783783856139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1506927018738053"/>
          <c:y val="0.21009295797648925"/>
          <c:w val="0.68814467526851253"/>
          <c:h val="0.63827038864452346"/>
        </c:manualLayout>
      </c:layout>
      <c:barChart>
        <c:barDir val="col"/>
        <c:grouping val="clustered"/>
        <c:ser>
          <c:idx val="0"/>
          <c:order val="0"/>
          <c:tx>
            <c:strRef>
              <c:f>Sheet1!$F$2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E03B2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Sheet1!$J$3:$J$8</c:f>
                <c:numCache>
                  <c:formatCode>General</c:formatCode>
                  <c:ptCount val="6"/>
                  <c:pt idx="0">
                    <c:v>0.13300000000000001</c:v>
                  </c:pt>
                  <c:pt idx="1">
                    <c:v>5.1000000000000004E-2</c:v>
                  </c:pt>
                  <c:pt idx="2">
                    <c:v>2.5000000000000012E-2</c:v>
                  </c:pt>
                  <c:pt idx="3">
                    <c:v>3.6000000000000011E-2</c:v>
                  </c:pt>
                  <c:pt idx="4">
                    <c:v>1.4999999999999998E-2</c:v>
                  </c:pt>
                  <c:pt idx="5">
                    <c:v>6.0000000000000071E-3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0.42500000000000032</c:v>
                </c:pt>
                <c:pt idx="1">
                  <c:v>0.30800000000000027</c:v>
                </c:pt>
                <c:pt idx="2">
                  <c:v>0.35500000000000026</c:v>
                </c:pt>
                <c:pt idx="3">
                  <c:v>0.31000000000000028</c:v>
                </c:pt>
                <c:pt idx="4">
                  <c:v>0.32700000000000035</c:v>
                </c:pt>
                <c:pt idx="5">
                  <c:v>0.3300000000000004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Sheet1!$K$3:$K$8</c:f>
                <c:numCache>
                  <c:formatCode>General</c:formatCode>
                  <c:ptCount val="6"/>
                  <c:pt idx="0">
                    <c:v>9.5000000000000043E-2</c:v>
                  </c:pt>
                  <c:pt idx="1">
                    <c:v>7.1000000000000021E-2</c:v>
                  </c:pt>
                  <c:pt idx="2">
                    <c:v>4.5000000000000033E-2</c:v>
                  </c:pt>
                  <c:pt idx="3">
                    <c:v>3.4000000000000002E-2</c:v>
                  </c:pt>
                  <c:pt idx="4">
                    <c:v>1.4000000000000005E-2</c:v>
                  </c:pt>
                  <c:pt idx="5">
                    <c:v>5.0000000000000044E-3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Sheet1!$G$3:$G$8</c:f>
              <c:numCache>
                <c:formatCode>General</c:formatCode>
                <c:ptCount val="6"/>
                <c:pt idx="0">
                  <c:v>0.35500000000000026</c:v>
                </c:pt>
                <c:pt idx="1">
                  <c:v>0.29700000000000032</c:v>
                </c:pt>
                <c:pt idx="2">
                  <c:v>0.30000000000000027</c:v>
                </c:pt>
                <c:pt idx="3">
                  <c:v>0.30500000000000033</c:v>
                </c:pt>
                <c:pt idx="4">
                  <c:v>0.29200000000000026</c:v>
                </c:pt>
                <c:pt idx="5">
                  <c:v>0.29600000000000032</c:v>
                </c:pt>
              </c:numCache>
            </c:numRef>
          </c:val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0.01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Sheet1!$L$3:$L$8</c:f>
                <c:numCache>
                  <c:formatCode>General</c:formatCode>
                  <c:ptCount val="6"/>
                  <c:pt idx="0">
                    <c:v>0.18200000000000013</c:v>
                  </c:pt>
                  <c:pt idx="1">
                    <c:v>6.0000000000000032E-2</c:v>
                  </c:pt>
                  <c:pt idx="2">
                    <c:v>4.6000000000000013E-2</c:v>
                  </c:pt>
                  <c:pt idx="3">
                    <c:v>3.1000000000000034E-2</c:v>
                  </c:pt>
                  <c:pt idx="4">
                    <c:v>1.4999999999999998E-2</c:v>
                  </c:pt>
                  <c:pt idx="5">
                    <c:v>4.0000000000000044E-3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0.30500000000000033</c:v>
                </c:pt>
                <c:pt idx="1">
                  <c:v>0.255</c:v>
                </c:pt>
                <c:pt idx="2">
                  <c:v>0.24900000000000014</c:v>
                </c:pt>
                <c:pt idx="3">
                  <c:v>0.26500000000000001</c:v>
                </c:pt>
                <c:pt idx="4">
                  <c:v>0.27</c:v>
                </c:pt>
                <c:pt idx="5">
                  <c:v>0.27100000000000002</c:v>
                </c:pt>
              </c:numCache>
            </c:numRef>
          </c:val>
        </c:ser>
        <c:dLbls/>
        <c:axId val="46370816"/>
        <c:axId val="46372736"/>
      </c:barChart>
      <c:catAx>
        <c:axId val="46370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of Rays</a:t>
                </a:r>
              </a:p>
            </c:rich>
          </c:tx>
          <c:layout>
            <c:manualLayout>
              <c:xMode val="edge"/>
              <c:yMode val="edge"/>
              <c:x val="0.3904603752710733"/>
              <c:y val="0.89800825370988668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6372736"/>
        <c:crosses val="autoZero"/>
        <c:auto val="1"/>
        <c:lblAlgn val="ctr"/>
        <c:lblOffset val="100"/>
      </c:catAx>
      <c:valAx>
        <c:axId val="463727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Luminosity</a:t>
                </a:r>
              </a:p>
            </c:rich>
          </c:tx>
          <c:layout>
            <c:manualLayout>
              <c:xMode val="edge"/>
              <c:yMode val="edge"/>
              <c:x val="1.3564213342133563E-2"/>
              <c:y val="0.40174926177083981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637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5517694213455"/>
          <c:y val="0.46160288090081397"/>
          <c:w val="0.132593565754555"/>
          <c:h val="0.118967837838561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8.7569044847245328E-2"/>
          <c:y val="9.4293214643397003E-2"/>
          <c:w val="0.72334317708442863"/>
          <c:h val="0.77021831736772195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E03B2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31.3</c:v>
                </c:pt>
                <c:pt idx="1">
                  <c:v>16.600000000000001</c:v>
                </c:pt>
                <c:pt idx="2">
                  <c:v>4.7</c:v>
                </c:pt>
                <c:pt idx="3">
                  <c:v>11.6</c:v>
                </c:pt>
                <c:pt idx="4">
                  <c:v>4.5999999999999996</c:v>
                </c:pt>
                <c:pt idx="5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26.8</c:v>
                </c:pt>
                <c:pt idx="1">
                  <c:v>23.9</c:v>
                </c:pt>
                <c:pt idx="2">
                  <c:v>15</c:v>
                </c:pt>
                <c:pt idx="3">
                  <c:v>11.1</c:v>
                </c:pt>
                <c:pt idx="4">
                  <c:v>4.8</c:v>
                </c:pt>
                <c:pt idx="5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0.01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59.7</c:v>
                </c:pt>
                <c:pt idx="1">
                  <c:v>23.5</c:v>
                </c:pt>
                <c:pt idx="2">
                  <c:v>18.5</c:v>
                </c:pt>
                <c:pt idx="3">
                  <c:v>11.7</c:v>
                </c:pt>
                <c:pt idx="4">
                  <c:v>5.6</c:v>
                </c:pt>
                <c:pt idx="5">
                  <c:v>1.5</c:v>
                </c:pt>
              </c:numCache>
            </c:numRef>
          </c:val>
        </c:ser>
        <c:dLbls/>
        <c:axId val="46433408"/>
        <c:axId val="46435328"/>
      </c:barChart>
      <c:catAx>
        <c:axId val="46433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 dirty="0"/>
                  <a:t>Number</a:t>
                </a:r>
                <a:r>
                  <a:rPr lang="en-GB" sz="1800" baseline="0" dirty="0"/>
                  <a:t> of Rays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0.38009630285900475"/>
              <c:y val="0.92350829178184157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6435328"/>
        <c:crosses val="autoZero"/>
        <c:auto val="1"/>
        <c:lblAlgn val="ctr"/>
        <c:lblOffset val="100"/>
      </c:catAx>
      <c:valAx>
        <c:axId val="464353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dirty="0"/>
                  <a:t>RSD (%)</a:t>
                </a:r>
              </a:p>
            </c:rich>
          </c:tx>
          <c:layout>
            <c:manualLayout>
              <c:xMode val="edge"/>
              <c:yMode val="edge"/>
              <c:x val="1.4441780480134975E-2"/>
              <c:y val="0.37805583790855768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4643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5612690868663"/>
          <c:y val="0.3865111587933015"/>
          <c:w val="0.10187918817840078"/>
          <c:h val="0.1529678656712450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0.81403</cdr:x>
      <cdr:y>0.3901</cdr:y>
    </cdr:from>
    <cdr:to>
      <cdr:x>0.96769</cdr:x>
      <cdr:y>0.48038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5051" y="2331440"/>
          <a:ext cx="1397804" cy="539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GB" sz="1800" b="1" i="0" baseline="0" dirty="0">
              <a:solidFill>
                <a:schemeClr val="tx1"/>
              </a:solidFill>
              <a:effectLst/>
            </a:rPr>
            <a:t>Voxel Size</a:t>
          </a:r>
          <a:endParaRPr lang="en-GB" sz="1800" dirty="0">
            <a:solidFill>
              <a:schemeClr val="tx1"/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0.81403</cdr:x>
      <cdr:y>0.3901</cdr:y>
    </cdr:from>
    <cdr:to>
      <cdr:x>0.96769</cdr:x>
      <cdr:y>0.48038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5051" y="2331440"/>
          <a:ext cx="1397804" cy="539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GB" sz="1800" b="1" i="0" baseline="0" dirty="0">
              <a:solidFill>
                <a:schemeClr val="tx1"/>
              </a:solidFill>
              <a:effectLst/>
            </a:rPr>
            <a:t>Voxel Size</a:t>
          </a:r>
          <a:endParaRPr lang="en-GB" sz="1800" dirty="0">
            <a:solidFill>
              <a:schemeClr val="tx1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0.8385</cdr:x>
      <cdr:y>0.29851</cdr:y>
    </cdr:from>
    <cdr:to>
      <cdr:x>1</cdr:x>
      <cdr:y>0.38879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4719" y="1440160"/>
          <a:ext cx="1372225" cy="435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GB" sz="1800" b="1" i="0" baseline="0" dirty="0">
              <a:solidFill>
                <a:schemeClr val="tx1"/>
              </a:solidFill>
              <a:effectLst/>
            </a:rPr>
            <a:t>Voxel Size</a:t>
          </a:r>
          <a:endParaRPr lang="en-GB" sz="180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CEEDC-A0EF-45F4-9FF0-95376305A90C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C415-DDC8-4384-9A69-223BA81929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3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BC415-DDC8-4384-9A69-223BA819290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E74AFA-283D-419A-B78D-8BAAA505F380}" type="datetimeFigureOut">
              <a:rPr lang="en-GB" smtClean="0"/>
              <a:pPr/>
              <a:t>22/03/2014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056784" cy="2589272"/>
          </a:xfrm>
        </p:spPr>
        <p:txBody>
          <a:bodyPr>
            <a:normAutofit fontScale="90000"/>
          </a:bodyPr>
          <a:lstStyle/>
          <a:p>
            <a: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Environmentally Affected Tree Growth using </a:t>
            </a:r>
            <a:b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L-Systems and Voxels</a:t>
            </a:r>
            <a:endParaRPr lang="en-GB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056784" cy="672480"/>
          </a:xfrm>
        </p:spPr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Andrew </a:t>
            </a:r>
            <a:r>
              <a:rPr lang="en-GB" dirty="0" err="1" smtClean="0">
                <a:latin typeface="Arial Black" pitchFamily="34" charset="0"/>
              </a:rPr>
              <a:t>Leeuwenberg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8367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|5|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83671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Mag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:</a:t>
            </a:r>
            <a:endParaRPr lang="en-GB" sz="4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27584" y="155679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subDiv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: </a:t>
            </a:r>
            <a:r>
              <a:rPr lang="en-GB" sz="4000" b="1" dirty="0" err="1" smtClean="0"/>
              <a:t>Mag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 / </a:t>
            </a:r>
            <a:r>
              <a:rPr lang="en-GB" sz="4000" b="1" dirty="0" err="1" smtClean="0"/>
              <a:t>voxelSize</a:t>
            </a:r>
            <a:r>
              <a:rPr lang="en-GB" sz="4000" b="1" dirty="0" smtClean="0"/>
              <a:t> + 1</a:t>
            </a:r>
            <a:endParaRPr lang="en-GB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5940152" y="2132856"/>
            <a:ext cx="216024" cy="216024"/>
          </a:xfrm>
          <a:prstGeom prst="ellipse">
            <a:avLst/>
          </a:prstGeom>
          <a:solidFill>
            <a:srgbClr val="E03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084168" y="5445224"/>
            <a:ext cx="216024" cy="216024"/>
          </a:xfrm>
          <a:prstGeom prst="ellipse">
            <a:avLst/>
          </a:prstGeom>
          <a:solidFill>
            <a:srgbClr val="E03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164288" y="5445224"/>
            <a:ext cx="216024" cy="216024"/>
          </a:xfrm>
          <a:prstGeom prst="ellipse">
            <a:avLst/>
          </a:prstGeom>
          <a:solidFill>
            <a:srgbClr val="E03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164288" y="1268760"/>
            <a:ext cx="216024" cy="216024"/>
          </a:xfrm>
          <a:prstGeom prst="ellipse">
            <a:avLst/>
          </a:prstGeom>
          <a:solidFill>
            <a:srgbClr val="E03B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Triangle 40"/>
          <p:cNvSpPr/>
          <p:nvPr/>
        </p:nvSpPr>
        <p:spPr>
          <a:xfrm flipH="1">
            <a:off x="1043608" y="1340768"/>
            <a:ext cx="6264696" cy="4255995"/>
          </a:xfrm>
          <a:prstGeom prst="rtTriangl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03848" y="8367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|5|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83671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Mag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:</a:t>
            </a:r>
            <a:endParaRPr lang="en-GB" sz="4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3608" y="1340769"/>
            <a:ext cx="6264696" cy="425599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43608" y="5589240"/>
            <a:ext cx="6264696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21" idx="2"/>
          </p:cNvCxnSpPr>
          <p:nvPr/>
        </p:nvCxnSpPr>
        <p:spPr>
          <a:xfrm>
            <a:off x="7272300" y="1268760"/>
            <a:ext cx="0" cy="4392488"/>
          </a:xfrm>
          <a:prstGeom prst="line">
            <a:avLst/>
          </a:prstGeom>
          <a:ln w="38100">
            <a:solidFill>
              <a:schemeClr val="bg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64288" y="1268760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164288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164288" y="206084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164288" y="292494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164288" y="3789040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164288" y="458112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12160" y="2204864"/>
            <a:ext cx="144016" cy="3384376"/>
          </a:xfrm>
          <a:prstGeom prst="line">
            <a:avLst/>
          </a:prstGeom>
          <a:ln w="38100">
            <a:solidFill>
              <a:schemeClr val="bg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40152" y="2132856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40152" y="2996952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003776" y="377629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012160" y="458112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084168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88024" y="3068960"/>
            <a:ext cx="288032" cy="2520280"/>
          </a:xfrm>
          <a:prstGeom prst="line">
            <a:avLst/>
          </a:prstGeom>
          <a:ln w="38100">
            <a:solidFill>
              <a:schemeClr val="bg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16016" y="2996952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88024" y="386104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60032" y="4653136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004048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3635896" y="3861048"/>
            <a:ext cx="288032" cy="1728192"/>
          </a:xfrm>
          <a:prstGeom prst="line">
            <a:avLst/>
          </a:prstGeom>
          <a:ln w="38100">
            <a:solidFill>
              <a:schemeClr val="bg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91880" y="3717032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635896" y="458112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851920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11760" y="4653136"/>
            <a:ext cx="216024" cy="936104"/>
          </a:xfrm>
          <a:prstGeom prst="line">
            <a:avLst/>
          </a:prstGeom>
          <a:ln w="38100">
            <a:solidFill>
              <a:schemeClr val="bg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67744" y="4581128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555776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971600" y="5445224"/>
            <a:ext cx="216024" cy="21602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7584" y="155679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subDiv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: 6 </a:t>
            </a:r>
            <a:endParaRPr lang="en-GB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3" grpId="0" animBg="1"/>
      <p:bldP spid="48" grpId="0" animBg="1"/>
      <p:bldP spid="41" grpId="0" animBg="1"/>
      <p:bldP spid="41" grpId="1" animBg="1"/>
      <p:bldP spid="6" grpId="0"/>
      <p:bldP spid="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5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692696"/>
            <a:ext cx="6572250" cy="5991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Getting Voxel Index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00200"/>
            <a:ext cx="6624736" cy="4709120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ScatterPoint</a:t>
            </a:r>
            <a:r>
              <a:rPr lang="en-GB" dirty="0" smtClean="0"/>
              <a:t> =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xyz</a:t>
            </a:r>
            <a:endParaRPr lang="en-GB" dirty="0" smtClean="0"/>
          </a:p>
          <a:p>
            <a:r>
              <a:rPr lang="en-GB" dirty="0" smtClean="0"/>
              <a:t>Define </a:t>
            </a:r>
            <a:r>
              <a:rPr lang="en-GB" dirty="0" err="1" smtClean="0"/>
              <a:t>voxelArea</a:t>
            </a:r>
            <a:r>
              <a:rPr lang="en-GB" dirty="0" smtClean="0"/>
              <a:t>: </a:t>
            </a:r>
            <a:r>
              <a:rPr lang="en-GB" i="1" dirty="0" err="1" smtClean="0"/>
              <a:t>Va</a:t>
            </a:r>
            <a:r>
              <a:rPr lang="en-GB" dirty="0" smtClean="0"/>
              <a:t>[3]</a:t>
            </a:r>
          </a:p>
          <a:p>
            <a:r>
              <a:rPr lang="en-GB" dirty="0" err="1" smtClean="0"/>
              <a:t>VoxelArray</a:t>
            </a:r>
            <a:r>
              <a:rPr lang="en-GB" dirty="0" smtClean="0"/>
              <a:t>[</a:t>
            </a:r>
            <a:r>
              <a:rPr lang="en-GB" dirty="0" err="1" smtClean="0"/>
              <a:t>Va</a:t>
            </a:r>
            <a:r>
              <a:rPr lang="en-GB" dirty="0" smtClean="0"/>
              <a:t>[0] * </a:t>
            </a:r>
            <a:r>
              <a:rPr lang="en-GB" dirty="0" err="1" smtClean="0"/>
              <a:t>Va</a:t>
            </a:r>
            <a:r>
              <a:rPr lang="en-GB" dirty="0" smtClean="0"/>
              <a:t>[1]  * </a:t>
            </a:r>
            <a:r>
              <a:rPr lang="en-GB" dirty="0" err="1" smtClean="0"/>
              <a:t>Va</a:t>
            </a:r>
            <a:r>
              <a:rPr lang="en-GB" dirty="0" smtClean="0"/>
              <a:t>[2]]</a:t>
            </a:r>
          </a:p>
          <a:p>
            <a:r>
              <a:rPr lang="en-GB" dirty="0" smtClean="0"/>
              <a:t>Define a </a:t>
            </a:r>
            <a:r>
              <a:rPr lang="en-GB" dirty="0" err="1" smtClean="0"/>
              <a:t>voxelCorner</a:t>
            </a:r>
            <a:r>
              <a:rPr lang="en-GB" dirty="0" smtClean="0"/>
              <a:t>: </a:t>
            </a:r>
            <a:r>
              <a:rPr lang="en-GB" i="1" dirty="0" err="1" smtClean="0"/>
              <a:t>Vc</a:t>
            </a:r>
            <a:r>
              <a:rPr lang="en-GB" dirty="0" smtClean="0"/>
              <a:t>[3]</a:t>
            </a:r>
          </a:p>
          <a:p>
            <a:r>
              <a:rPr lang="en-GB" dirty="0" smtClean="0"/>
              <a:t>Define </a:t>
            </a:r>
            <a:r>
              <a:rPr lang="en-GB" dirty="0" err="1" smtClean="0"/>
              <a:t>voxelSize</a:t>
            </a:r>
            <a:r>
              <a:rPr lang="en-GB" dirty="0" smtClean="0"/>
              <a:t>: </a:t>
            </a:r>
            <a:r>
              <a:rPr lang="en-GB" i="1" dirty="0" smtClean="0"/>
              <a:t>Vs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VoxelPoint</a:t>
            </a:r>
            <a:r>
              <a:rPr lang="en-GB" dirty="0" smtClean="0"/>
              <a:t> </a:t>
            </a:r>
            <a:r>
              <a:rPr lang="en-GB" i="1" dirty="0" smtClean="0"/>
              <a:t>(</a:t>
            </a:r>
            <a:r>
              <a:rPr lang="en-GB" i="1" dirty="0" err="1" smtClean="0"/>
              <a:t>Vp</a:t>
            </a:r>
            <a:r>
              <a:rPr lang="en-GB" dirty="0" smtClean="0"/>
              <a:t>[3]</a:t>
            </a:r>
            <a:r>
              <a:rPr lang="en-GB" i="1" dirty="0" smtClean="0"/>
              <a:t>) = (</a:t>
            </a:r>
            <a:r>
              <a:rPr lang="en-GB" dirty="0" err="1" smtClean="0"/>
              <a:t>P</a:t>
            </a:r>
            <a:r>
              <a:rPr lang="en-GB" baseline="-25000" dirty="0" err="1" smtClean="0"/>
              <a:t>xyz</a:t>
            </a:r>
            <a:r>
              <a:rPr lang="en-GB" baseline="30000" dirty="0" smtClean="0"/>
              <a:t> </a:t>
            </a:r>
            <a:r>
              <a:rPr lang="en-GB" dirty="0" smtClean="0"/>
              <a:t>– </a:t>
            </a:r>
            <a:r>
              <a:rPr lang="en-GB" i="1" dirty="0" err="1" smtClean="0"/>
              <a:t>Vc</a:t>
            </a:r>
            <a:r>
              <a:rPr lang="en-GB" i="1" baseline="-25000" dirty="0" err="1" smtClean="0"/>
              <a:t>xyz</a:t>
            </a:r>
            <a:r>
              <a:rPr lang="en-GB" dirty="0" smtClean="0"/>
              <a:t>) / </a:t>
            </a:r>
            <a:r>
              <a:rPr lang="en-GB" i="1" dirty="0" smtClean="0"/>
              <a:t>Vs</a:t>
            </a:r>
            <a:endParaRPr lang="en-GB" baseline="-25000" dirty="0" smtClean="0"/>
          </a:p>
          <a:p>
            <a:r>
              <a:rPr lang="en-GB" dirty="0" smtClean="0"/>
              <a:t>Index = </a:t>
            </a:r>
          </a:p>
          <a:p>
            <a:r>
              <a:rPr lang="en-GB" dirty="0" err="1" smtClean="0"/>
              <a:t>VoxelArray</a:t>
            </a:r>
            <a:r>
              <a:rPr lang="en-GB" dirty="0" smtClean="0"/>
              <a:t>[Index]</a:t>
            </a:r>
            <a:endParaRPr lang="en-GB" baseline="30000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1571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n-GB" sz="2400" b="1" i="1" dirty="0" err="1" smtClean="0">
                <a:solidFill>
                  <a:srgbClr val="FF0000"/>
                </a:solidFill>
              </a:rPr>
              <a:t>Vp</a:t>
            </a:r>
            <a:r>
              <a:rPr lang="en-GB" sz="2400" b="1" dirty="0" smtClean="0">
                <a:solidFill>
                  <a:srgbClr val="FF0000"/>
                </a:solidFill>
              </a:rPr>
              <a:t>[1] * (</a:t>
            </a:r>
            <a:r>
              <a:rPr lang="en-GB" sz="2400" b="1" i="1" dirty="0" err="1" smtClean="0">
                <a:solidFill>
                  <a:srgbClr val="FF0000"/>
                </a:solidFill>
              </a:rPr>
              <a:t>Va</a:t>
            </a:r>
            <a:r>
              <a:rPr lang="en-GB" sz="2400" b="1" dirty="0" smtClean="0">
                <a:solidFill>
                  <a:srgbClr val="FF0000"/>
                </a:solidFill>
              </a:rPr>
              <a:t>[0] *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Va</a:t>
            </a:r>
            <a:r>
              <a:rPr lang="en-GB" sz="2400" b="1" dirty="0" smtClean="0">
                <a:solidFill>
                  <a:srgbClr val="FF0000"/>
                </a:solidFill>
              </a:rPr>
              <a:t>[2])) +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1571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FF00"/>
                </a:solidFill>
              </a:rPr>
              <a:t>(</a:t>
            </a:r>
            <a:r>
              <a:rPr lang="en-GB" sz="2400" b="1" i="1" dirty="0" err="1" smtClean="0">
                <a:solidFill>
                  <a:srgbClr val="00FF00"/>
                </a:solidFill>
              </a:rPr>
              <a:t>Vp</a:t>
            </a:r>
            <a:r>
              <a:rPr lang="en-GB" sz="2400" b="1" dirty="0" smtClean="0">
                <a:solidFill>
                  <a:srgbClr val="00FF00"/>
                </a:solidFill>
              </a:rPr>
              <a:t>[2] * </a:t>
            </a:r>
            <a:r>
              <a:rPr lang="en-GB" sz="2400" b="1" dirty="0" err="1" smtClean="0">
                <a:solidFill>
                  <a:srgbClr val="00FF00"/>
                </a:solidFill>
              </a:rPr>
              <a:t>Va</a:t>
            </a:r>
            <a:r>
              <a:rPr lang="en-GB" sz="2400" b="1" dirty="0" smtClean="0">
                <a:solidFill>
                  <a:srgbClr val="00FF00"/>
                </a:solidFill>
              </a:rPr>
              <a:t>[0]) + 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51571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 smtClean="0">
                <a:solidFill>
                  <a:srgbClr val="0033CC"/>
                </a:solidFill>
              </a:rPr>
              <a:t>Vp</a:t>
            </a:r>
            <a:r>
              <a:rPr lang="en-GB" sz="2400" b="1" dirty="0" smtClean="0">
                <a:solidFill>
                  <a:srgbClr val="0033CC"/>
                </a:solidFill>
              </a:rPr>
              <a:t>[0]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08104" y="2132856"/>
            <a:ext cx="6120680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100, 60, 100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-10, -4, -10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1.0f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692696"/>
            <a:ext cx="6572250" cy="5991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692696"/>
            <a:ext cx="6572250" cy="5991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78134" y="64886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4:20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UniverityWork_3rdYear\majorProject\viva_02\collision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2962920" cy="5925840"/>
          </a:xfrm>
          <a:prstGeom prst="rect">
            <a:avLst/>
          </a:prstGeom>
          <a:noFill/>
        </p:spPr>
      </p:pic>
      <p:pic>
        <p:nvPicPr>
          <p:cNvPr id="2054" name="Picture 6" descr="E:\UniverityWork_3rdYear\majorProject\viva_02\collisionDetection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022695" cy="5445224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 finding using voxels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/>
          <p:cNvSpPr/>
          <p:nvPr/>
        </p:nvSpPr>
        <p:spPr>
          <a:xfrm rot="3004220">
            <a:off x="6452739" y="2000489"/>
            <a:ext cx="708321" cy="28803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63688" y="2708920"/>
            <a:ext cx="6048672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growing a branch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200264">
            <a:off x="1616564" y="3970804"/>
            <a:ext cx="5766857" cy="230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7321" y="51723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voxel unit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6519203" y="4487191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 rot="13801219">
            <a:off x="2543823" y="527587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 rot="13801219">
            <a:off x="3165643" y="475687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 rot="13801219">
            <a:off x="3787469" y="422419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 rot="13801219">
            <a:off x="4409289" y="370519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 rot="13801219">
            <a:off x="5036784" y="316043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 rot="13801219">
            <a:off x="5658604" y="264143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 rot="13801219">
            <a:off x="6280430" y="210875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[</a:t>
            </a:r>
            <a:endParaRPr lang="en-GB" sz="7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09268" y="5793261"/>
            <a:ext cx="197169" cy="197169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795851" y="5297297"/>
            <a:ext cx="197169" cy="197169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441531" y="4778297"/>
            <a:ext cx="197169" cy="197169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047116" y="4240747"/>
            <a:ext cx="197169" cy="197169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689439" y="3719732"/>
            <a:ext cx="197169" cy="197169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303255" y="3181857"/>
            <a:ext cx="197169" cy="197169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940152" y="2662857"/>
            <a:ext cx="197169" cy="197169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609730" y="2144504"/>
            <a:ext cx="197169" cy="197169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76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3" grpId="0"/>
      <p:bldP spid="44" grpId="0"/>
      <p:bldP spid="45" grpId="0"/>
      <p:bldP spid="46" grpId="0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L-SystemCollision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02798" cy="6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L-SystemCollision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2656"/>
            <a:ext cx="7502797" cy="6286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Voxelising</a:t>
            </a:r>
            <a:r>
              <a:rPr lang="en-GB" dirty="0" smtClean="0"/>
              <a:t> Objects</a:t>
            </a:r>
          </a:p>
          <a:p>
            <a:r>
              <a:rPr lang="en-GB" dirty="0" smtClean="0"/>
              <a:t>Collision &amp; Avoidance</a:t>
            </a:r>
          </a:p>
          <a:p>
            <a:r>
              <a:rPr lang="en-GB" dirty="0" smtClean="0"/>
              <a:t>Phototropism</a:t>
            </a:r>
          </a:p>
          <a:p>
            <a:pPr lvl="1"/>
            <a:r>
              <a:rPr lang="en-GB" dirty="0" smtClean="0"/>
              <a:t>Ambient</a:t>
            </a:r>
          </a:p>
          <a:p>
            <a:pPr lvl="1"/>
            <a:r>
              <a:rPr lang="en-GB" dirty="0" smtClean="0"/>
              <a:t>Direct</a:t>
            </a:r>
          </a:p>
          <a:p>
            <a:r>
              <a:rPr lang="en-GB" dirty="0" smtClean="0"/>
              <a:t>Sorting L-String</a:t>
            </a:r>
          </a:p>
          <a:p>
            <a:r>
              <a:rPr lang="en-GB" dirty="0" smtClean="0"/>
              <a:t>Growing multiple trees</a:t>
            </a:r>
          </a:p>
          <a:p>
            <a:r>
              <a:rPr lang="en-GB" dirty="0" smtClean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511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L-SystemCollision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2656"/>
            <a:ext cx="7502797" cy="6286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564904"/>
            <a:ext cx="662940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988840"/>
            <a:ext cx="7992888" cy="64807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 rot="15129981">
            <a:off x="4425750" y="1596524"/>
            <a:ext cx="2664296" cy="2088232"/>
          </a:xfrm>
          <a:prstGeom prst="triangl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12689989">
            <a:off x="1680883" y="2314999"/>
            <a:ext cx="2664296" cy="2088232"/>
          </a:xfrm>
          <a:prstGeom prst="triangl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8042915">
            <a:off x="623862" y="5087473"/>
            <a:ext cx="2620242" cy="1795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18042915">
            <a:off x="1992015" y="2855225"/>
            <a:ext cx="2620242" cy="1795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1335436" y="2705123"/>
            <a:ext cx="2620242" cy="1795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 rot="18696949">
            <a:off x="2181969" y="2941063"/>
            <a:ext cx="2620242" cy="1795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 rot="19996014">
            <a:off x="2384119" y="3432678"/>
            <a:ext cx="2620242" cy="1795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 rot="20046915">
            <a:off x="4767788" y="2263750"/>
            <a:ext cx="2620242" cy="1795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 rot="19037322">
            <a:off x="4573462" y="1917585"/>
            <a:ext cx="2620242" cy="1795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860032" y="2852936"/>
            <a:ext cx="2620242" cy="1795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E:\UniverityWork_3rdYear\majorProject\viva_02\selfCollision01_tr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4258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Phototropism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Phototropism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1"/>
            <a:ext cx="5760640" cy="25126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Calculated : “F” call</a:t>
            </a:r>
          </a:p>
          <a:p>
            <a:r>
              <a:rPr lang="en-GB" dirty="0" smtClean="0"/>
              <a:t>Affects :</a:t>
            </a:r>
          </a:p>
          <a:p>
            <a:pPr lvl="1"/>
            <a:r>
              <a:rPr lang="en-GB" dirty="0" smtClean="0"/>
              <a:t>Growth rate</a:t>
            </a:r>
          </a:p>
          <a:p>
            <a:pPr lvl="1"/>
            <a:r>
              <a:rPr lang="en-GB" dirty="0" smtClean="0"/>
              <a:t>Growth direction</a:t>
            </a:r>
          </a:p>
          <a:p>
            <a:pPr lvl="1"/>
            <a:r>
              <a:rPr lang="en-GB" dirty="0" smtClean="0"/>
              <a:t>Leaf growth</a:t>
            </a:r>
          </a:p>
          <a:p>
            <a:pPr lvl="1"/>
            <a:r>
              <a:rPr lang="en-GB" dirty="0" smtClean="0"/>
              <a:t>Leaf surface area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1600" y="2780928"/>
          <a:ext cx="7344816" cy="334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77771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971600" y="2780928"/>
            <a:ext cx="7344816" cy="6624736"/>
          </a:xfrm>
          <a:prstGeom prst="arc">
            <a:avLst>
              <a:gd name="adj1" fmla="val 10881836"/>
              <a:gd name="adj2" fmla="val 613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 flipV="1">
            <a:off x="1403648" y="4725144"/>
            <a:ext cx="3096344" cy="1368152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3707904" y="4725144"/>
            <a:ext cx="834269" cy="1266317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4644008" y="4725144"/>
            <a:ext cx="504056" cy="1224136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7"/>
          </p:cNvCxnSpPr>
          <p:nvPr/>
        </p:nvCxnSpPr>
        <p:spPr>
          <a:xfrm flipV="1">
            <a:off x="4745843" y="4221088"/>
            <a:ext cx="2850493" cy="1770373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 flipH="1" flipV="1">
            <a:off x="1115616" y="5517232"/>
            <a:ext cx="3384376" cy="576064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88024" y="5085184"/>
            <a:ext cx="3312368" cy="1008112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7"/>
          </p:cNvCxnSpPr>
          <p:nvPr/>
        </p:nvCxnSpPr>
        <p:spPr>
          <a:xfrm flipV="1">
            <a:off x="4745843" y="4725144"/>
            <a:ext cx="1194309" cy="1266317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99592" y="537321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43808" y="299695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724128" y="285293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876256" y="342900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596336" y="407707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100392" y="4941168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Ambient</a:t>
            </a:r>
            <a:b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GB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</a:t>
            </a:r>
            <a:r>
              <a:rPr lang="en-GB" b="0" i="1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amb</a:t>
            </a:r>
            <a:r>
              <a:rPr lang="en-GB" b="0" i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N-Rooks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E:\UniverityWork_3rdYear\majorProject\viva_02\nRoo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N-Rooks - Normalized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E:\UniverityWork_3rdYear\majorProject\viva_02\nRooks_sc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991872" cy="449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136904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Summary of Intent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6174596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Dev</a:t>
            </a:r>
            <a:r>
              <a:rPr lang="en-GB" dirty="0" smtClean="0"/>
              <a:t>-Test (proof of concept)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0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N-Rooks - Normalized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E:\UniverityWork_3rdYear\majorProject\viva_02\nRooks_normalized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864540" cy="2736304"/>
          </a:xfrm>
          <a:prstGeom prst="rect">
            <a:avLst/>
          </a:prstGeom>
          <a:noFill/>
        </p:spPr>
      </p:pic>
      <p:pic>
        <p:nvPicPr>
          <p:cNvPr id="3075" name="Picture 3" descr="E:\UniverityWork_3rdYear\majorProject\viva_02\nRooks_normalized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6862688" cy="3860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5172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	           Side				         Top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Marsaglias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Spherical Scatter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1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([-1,1]) </a:t>
            </a:r>
          </a:p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([-1,1]) 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  <a:r>
              <a:rPr lang="en-GB" baseline="-25000" dirty="0" smtClean="0"/>
              <a:t> </a:t>
            </a:r>
            <a:r>
              <a:rPr lang="en-GB" dirty="0" smtClean="0"/>
              <a:t>= V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2</a:t>
            </a:r>
            <a:r>
              <a:rPr lang="en-GB" dirty="0" smtClean="0"/>
              <a:t> + V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2</a:t>
            </a:r>
            <a:r>
              <a:rPr lang="en-GB" dirty="0" smtClean="0"/>
              <a:t> &lt; 1</a:t>
            </a:r>
          </a:p>
          <a:p>
            <a:endParaRPr lang="en-GB" dirty="0" smtClean="0"/>
          </a:p>
          <a:p>
            <a:r>
              <a:rPr lang="en-GB" dirty="0" smtClean="0"/>
              <a:t>X = 2V</a:t>
            </a:r>
            <a:r>
              <a:rPr lang="en-GB" baseline="-25000" dirty="0" smtClean="0"/>
              <a:t>1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Y = 2V</a:t>
            </a:r>
            <a:r>
              <a:rPr lang="en-GB" baseline="-25000" dirty="0" smtClean="0"/>
              <a:t>2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Z = 1 - 2S</a:t>
            </a:r>
          </a:p>
          <a:p>
            <a:endParaRPr lang="en-GB" dirty="0"/>
          </a:p>
        </p:txBody>
      </p:sp>
      <p:pic>
        <p:nvPicPr>
          <p:cNvPr id="8" name="Picture 7" descr="marsaglias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8711952" cy="49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Marsaglias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Spherical Scatter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1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([-1,1]) </a:t>
            </a:r>
          </a:p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([ 0,1]) 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  <a:r>
              <a:rPr lang="en-GB" baseline="-25000" dirty="0" smtClean="0"/>
              <a:t> </a:t>
            </a:r>
            <a:r>
              <a:rPr lang="en-GB" dirty="0" smtClean="0"/>
              <a:t>= V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2</a:t>
            </a:r>
            <a:r>
              <a:rPr lang="en-GB" dirty="0" smtClean="0"/>
              <a:t> + V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2</a:t>
            </a:r>
            <a:r>
              <a:rPr lang="en-GB" dirty="0" smtClean="0"/>
              <a:t> &lt; 1</a:t>
            </a:r>
          </a:p>
          <a:p>
            <a:endParaRPr lang="en-GB" dirty="0" smtClean="0"/>
          </a:p>
          <a:p>
            <a:r>
              <a:rPr lang="en-GB" dirty="0" smtClean="0"/>
              <a:t>X = 2V</a:t>
            </a:r>
            <a:r>
              <a:rPr lang="en-GB" baseline="-25000" dirty="0" smtClean="0"/>
              <a:t>1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Y = 2V</a:t>
            </a:r>
            <a:r>
              <a:rPr lang="en-GB" baseline="-25000" dirty="0" smtClean="0"/>
              <a:t>2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Z = 1 - 2S</a:t>
            </a:r>
          </a:p>
          <a:p>
            <a:endParaRPr lang="en-GB" dirty="0"/>
          </a:p>
        </p:txBody>
      </p:sp>
      <p:pic>
        <p:nvPicPr>
          <p:cNvPr id="8" name="Picture 7" descr="marsaglias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8711952" cy="49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Marsaglias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Spherical Scatter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1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([-1,1]) </a:t>
            </a:r>
          </a:p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~</a:t>
            </a:r>
            <a:r>
              <a:rPr lang="en-GB" i="1" dirty="0" smtClean="0"/>
              <a:t>U</a:t>
            </a:r>
            <a:r>
              <a:rPr lang="en-GB" dirty="0" smtClean="0"/>
              <a:t>([ 0,1]) 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  <a:r>
              <a:rPr lang="en-GB" baseline="-25000" dirty="0" smtClean="0"/>
              <a:t> </a:t>
            </a:r>
            <a:r>
              <a:rPr lang="en-GB" dirty="0" smtClean="0"/>
              <a:t>= V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2</a:t>
            </a:r>
            <a:r>
              <a:rPr lang="en-GB" dirty="0" smtClean="0"/>
              <a:t> + V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2</a:t>
            </a:r>
            <a:r>
              <a:rPr lang="en-GB" dirty="0" smtClean="0"/>
              <a:t> &lt; 1</a:t>
            </a:r>
          </a:p>
          <a:p>
            <a:endParaRPr lang="en-GB" dirty="0" smtClean="0"/>
          </a:p>
          <a:p>
            <a:r>
              <a:rPr lang="en-GB" dirty="0" smtClean="0"/>
              <a:t>X = 2V</a:t>
            </a:r>
            <a:r>
              <a:rPr lang="en-GB" baseline="-25000" dirty="0" smtClean="0"/>
              <a:t>1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Y = 2V</a:t>
            </a:r>
            <a:r>
              <a:rPr lang="en-GB" baseline="-25000" dirty="0" smtClean="0"/>
              <a:t>2 </a:t>
            </a:r>
            <a:r>
              <a:rPr lang="en-GB" dirty="0" smtClean="0"/>
              <a:t>( 1-S )</a:t>
            </a:r>
            <a:r>
              <a:rPr lang="en-GB" baseline="30000" dirty="0" smtClean="0"/>
              <a:t>1/2</a:t>
            </a:r>
            <a:endParaRPr lang="en-GB" dirty="0" smtClean="0"/>
          </a:p>
          <a:p>
            <a:r>
              <a:rPr lang="en-GB" dirty="0" smtClean="0"/>
              <a:t>Z = 1 - 2S</a:t>
            </a:r>
          </a:p>
          <a:p>
            <a:endParaRPr lang="en-GB" dirty="0"/>
          </a:p>
        </p:txBody>
      </p:sp>
      <p:pic>
        <p:nvPicPr>
          <p:cNvPr id="8" name="Picture 7" descr="marsaglias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8711952" cy="49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sample points (n = 20) 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330101"/>
              </p:ext>
            </p:extLst>
          </p:nvPr>
        </p:nvGraphicFramePr>
        <p:xfrm>
          <a:off x="179512" y="1397968"/>
          <a:ext cx="8856984" cy="296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3583"/>
                <a:gridCol w="1240673"/>
                <a:gridCol w="1057427"/>
                <a:gridCol w="1030805"/>
                <a:gridCol w="1080120"/>
                <a:gridCol w="1152128"/>
                <a:gridCol w="1080120"/>
                <a:gridCol w="1152128"/>
              </a:tblGrid>
              <a:tr h="355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Rays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VoxelSize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Mean</a:t>
                      </a:r>
                      <a:endParaRPr lang="en-GB" b="0" i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(0.25)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0.425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0.308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0.310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0.327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0.330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/>
                        <a:t>σ</a:t>
                      </a:r>
                      <a:r>
                        <a:rPr lang="en-GB" b="0" baseline="-25000" dirty="0" smtClean="0"/>
                        <a:t>mean</a:t>
                      </a:r>
                      <a:endParaRPr lang="en-GB" b="0" i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(0.25)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0.133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0.051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0.025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0.036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0.015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Mean</a:t>
                      </a:r>
                      <a:endParaRPr lang="en-GB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(0.10)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0.297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0.300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0.292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0.296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/>
                        <a:t>σ</a:t>
                      </a:r>
                      <a:r>
                        <a:rPr lang="en-GB" b="0" baseline="-25000" dirty="0" smtClean="0"/>
                        <a:t>mean</a:t>
                      </a:r>
                      <a:endParaRPr lang="en-GB" b="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(0.10)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0.095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0.071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0.045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0.034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0.014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0.005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Mean</a:t>
                      </a:r>
                      <a:endParaRPr lang="en-GB" b="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(0.01)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0.249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0.265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0.270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0.271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/>
                        <a:t>σ</a:t>
                      </a:r>
                      <a:r>
                        <a:rPr lang="en-GB" b="0" baseline="-25000" dirty="0" smtClean="0"/>
                        <a:t>mean</a:t>
                      </a:r>
                      <a:endParaRPr lang="en-GB" b="0" i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(0.01)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0.182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0.060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0.046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0.031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0.015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0.004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52846"/>
              </p:ext>
            </p:extLst>
          </p:nvPr>
        </p:nvGraphicFramePr>
        <p:xfrm>
          <a:off x="179512" y="4653136"/>
          <a:ext cx="8856984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3583"/>
                <a:gridCol w="1240673"/>
                <a:gridCol w="1057427"/>
                <a:gridCol w="1030805"/>
                <a:gridCol w="1080120"/>
                <a:gridCol w="1152128"/>
                <a:gridCol w="1080120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Rays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VoxelSize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RSD</a:t>
                      </a:r>
                      <a:endParaRPr lang="en-GB" b="0" i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(0.25)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31.3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4.7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RSD</a:t>
                      </a:r>
                      <a:endParaRPr lang="en-GB" b="0" i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(0.10)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26.8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23.9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11.1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4.8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RSD</a:t>
                      </a:r>
                      <a:endParaRPr lang="en-GB" b="0" i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(0.01)</a:t>
                      </a:r>
                      <a:endParaRPr lang="en-GB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59.7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11.7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78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1430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prstClr val="white"/>
                </a:solidFill>
              </a:rPr>
              <a:t>The effect of increased rays and voxel size on luminosity values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7775999"/>
              </p:ext>
            </p:extLst>
          </p:nvPr>
        </p:nvGraphicFramePr>
        <p:xfrm>
          <a:off x="61198" y="881536"/>
          <a:ext cx="9096731" cy="5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8323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1430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prstClr val="white"/>
                </a:solidFill>
              </a:rPr>
              <a:t>The effect of increased rays and voxel size on luminosity values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9864391"/>
              </p:ext>
            </p:extLst>
          </p:nvPr>
        </p:nvGraphicFramePr>
        <p:xfrm>
          <a:off x="61198" y="881536"/>
          <a:ext cx="9096731" cy="5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176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1430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prstClr val="white"/>
                </a:solidFill>
              </a:rPr>
              <a:t>The RSD value when comparing voxel size and number of rays to calculate </a:t>
            </a:r>
            <a:r>
              <a:rPr lang="en-US" sz="3200" b="1" dirty="0" err="1">
                <a:solidFill>
                  <a:prstClr val="white"/>
                </a:solidFill>
              </a:rPr>
              <a:t>lumination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2448739"/>
              </p:ext>
            </p:extLst>
          </p:nvPr>
        </p:nvGraphicFramePr>
        <p:xfrm>
          <a:off x="323528" y="177281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7052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Ambient light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GB" i="1" dirty="0" err="1" smtClean="0"/>
              <a:t>E</a:t>
            </a:r>
            <a:r>
              <a:rPr lang="en-GB" i="1" baseline="-25000" dirty="0" err="1" smtClean="0"/>
              <a:t>amb</a:t>
            </a:r>
            <a:r>
              <a:rPr lang="en-GB" i="1" dirty="0" smtClean="0"/>
              <a:t> =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terminated</a:t>
            </a:r>
            <a:r>
              <a:rPr lang="en-GB" i="1" baseline="-25000" dirty="0" smtClean="0"/>
              <a:t> </a:t>
            </a:r>
            <a:r>
              <a:rPr lang="en-GB" i="1" dirty="0" smtClean="0"/>
              <a:t>/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total</a:t>
            </a:r>
            <a:r>
              <a:rPr lang="en-GB" i="1" dirty="0" smtClean="0"/>
              <a:t> </a:t>
            </a:r>
            <a:endParaRPr lang="en-GB" i="1" dirty="0"/>
          </a:p>
        </p:txBody>
      </p:sp>
      <p:pic>
        <p:nvPicPr>
          <p:cNvPr id="5" name="Picture 2" descr="E:\UniverityWork_3rdYear\majorProject\viva_02\calculatingLumino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222705" cy="406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Direct</a:t>
            </a:r>
            <a:b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GB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</a:t>
            </a:r>
            <a:r>
              <a:rPr lang="en-GB" b="0" i="1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dir</a:t>
            </a:r>
            <a:r>
              <a:rPr lang="en-GB" b="0" i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4542"/>
            <a:ext cx="9684568" cy="6998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 Arch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E:\UniverityWork_3rdYear\majorProject\viva_02\sunWidge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5796136" cy="5341374"/>
          </a:xfrm>
          <a:prstGeom prst="rect">
            <a:avLst/>
          </a:prstGeom>
          <a:noFill/>
        </p:spPr>
      </p:pic>
      <p:pic>
        <p:nvPicPr>
          <p:cNvPr id="2052" name="Picture 4" descr="E:\UniverityWork_3rdYear\majorProject\viva_02\sunWidget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340767"/>
            <a:ext cx="5796135" cy="5341373"/>
          </a:xfrm>
          <a:prstGeom prst="rect">
            <a:avLst/>
          </a:prstGeom>
          <a:noFill/>
        </p:spPr>
      </p:pic>
      <p:pic>
        <p:nvPicPr>
          <p:cNvPr id="2053" name="Picture 5" descr="E:\UniverityWork_3rdYear\majorProject\viva_02\sunWidget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5796136" cy="534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 Arch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E:\UniverityWork_3rdYear\majorProject\viva_02\sun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3655611" cy="3585906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GB" i="1" dirty="0" err="1" smtClean="0"/>
              <a:t>E</a:t>
            </a:r>
            <a:r>
              <a:rPr lang="en-GB" i="1" baseline="-25000" dirty="0" err="1" smtClean="0"/>
              <a:t>dir</a:t>
            </a:r>
            <a:r>
              <a:rPr lang="en-GB" i="1" dirty="0" smtClean="0"/>
              <a:t> =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terminated</a:t>
            </a:r>
            <a:r>
              <a:rPr lang="en-GB" i="1" baseline="-25000" dirty="0" smtClean="0"/>
              <a:t> </a:t>
            </a:r>
            <a:r>
              <a:rPr lang="en-GB" i="1" dirty="0" smtClean="0"/>
              <a:t>/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total</a:t>
            </a:r>
            <a:r>
              <a:rPr lang="en-GB" i="1" dirty="0" smtClean="0"/>
              <a:t>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Sun Influence (</a:t>
            </a:r>
            <a:r>
              <a:rPr lang="en-GB" i="1" dirty="0" smtClean="0"/>
              <a:t>Si</a:t>
            </a:r>
            <a:r>
              <a:rPr lang="en-GB" dirty="0" smtClean="0"/>
              <a:t>) = 0 - 1</a:t>
            </a:r>
          </a:p>
          <a:p>
            <a:r>
              <a:rPr lang="en-GB" i="1" dirty="0" err="1" smtClean="0"/>
              <a:t>E</a:t>
            </a:r>
            <a:r>
              <a:rPr lang="en-GB" baseline="-25000" dirty="0" err="1" smtClean="0"/>
              <a:t>total</a:t>
            </a:r>
            <a:r>
              <a:rPr lang="en-GB" dirty="0" smtClean="0"/>
              <a:t> = (</a:t>
            </a:r>
            <a:r>
              <a:rPr lang="en-GB" i="1" dirty="0" err="1" smtClean="0"/>
              <a:t>E</a:t>
            </a:r>
            <a:r>
              <a:rPr lang="en-GB" baseline="-25000" dirty="0" err="1" smtClean="0"/>
              <a:t>dir</a:t>
            </a:r>
            <a:r>
              <a:rPr lang="en-GB" dirty="0" smtClean="0"/>
              <a:t>* </a:t>
            </a:r>
            <a:r>
              <a:rPr lang="en-GB" i="1" dirty="0" smtClean="0"/>
              <a:t>Si</a:t>
            </a:r>
            <a:r>
              <a:rPr lang="en-GB" dirty="0" smtClean="0"/>
              <a:t>) + (</a:t>
            </a:r>
            <a:r>
              <a:rPr lang="en-GB" i="1" dirty="0" err="1" smtClean="0"/>
              <a:t>E</a:t>
            </a:r>
            <a:r>
              <a:rPr lang="en-GB" baseline="-25000" dirty="0" err="1" smtClean="0"/>
              <a:t>amb</a:t>
            </a:r>
            <a:r>
              <a:rPr lang="en-GB" dirty="0" smtClean="0"/>
              <a:t>* (1 –</a:t>
            </a:r>
            <a:r>
              <a:rPr lang="en-GB" i="1" dirty="0" smtClean="0"/>
              <a:t>Si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Si</a:t>
            </a:r>
            <a:r>
              <a:rPr lang="en-GB" dirty="0" smtClean="0"/>
              <a:t> = 0.5</a:t>
            </a:r>
            <a:endParaRPr lang="en-GB" i="1" dirty="0"/>
          </a:p>
        </p:txBody>
      </p:sp>
      <p:pic>
        <p:nvPicPr>
          <p:cNvPr id="2050" name="Picture 2" descr="E:\UniverityWork_3rdYear\majorProject\viva_02\sunInfluence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5"/>
            <a:ext cx="5036309" cy="400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Sun Influence (</a:t>
            </a:r>
            <a:r>
              <a:rPr lang="en-GB" i="1" dirty="0" smtClean="0"/>
              <a:t>Si</a:t>
            </a:r>
            <a:r>
              <a:rPr lang="en-GB" dirty="0" smtClean="0"/>
              <a:t>) = 0 - 1</a:t>
            </a:r>
          </a:p>
          <a:p>
            <a:r>
              <a:rPr lang="en-GB" i="1" dirty="0" err="1" smtClean="0"/>
              <a:t>E</a:t>
            </a:r>
            <a:r>
              <a:rPr lang="en-GB" baseline="-25000" dirty="0" err="1" smtClean="0"/>
              <a:t>total</a:t>
            </a:r>
            <a:r>
              <a:rPr lang="en-GB" dirty="0" smtClean="0"/>
              <a:t> = (</a:t>
            </a:r>
            <a:r>
              <a:rPr lang="en-GB" i="1" dirty="0" err="1" smtClean="0"/>
              <a:t>E</a:t>
            </a:r>
            <a:r>
              <a:rPr lang="en-GB" baseline="-25000" dirty="0" err="1" smtClean="0"/>
              <a:t>dir</a:t>
            </a:r>
            <a:r>
              <a:rPr lang="en-GB" dirty="0" smtClean="0"/>
              <a:t>* </a:t>
            </a:r>
            <a:r>
              <a:rPr lang="en-GB" i="1" dirty="0" smtClean="0"/>
              <a:t>Si</a:t>
            </a:r>
            <a:r>
              <a:rPr lang="en-GB" dirty="0" smtClean="0"/>
              <a:t>) + (</a:t>
            </a:r>
            <a:r>
              <a:rPr lang="en-GB" i="1" dirty="0" smtClean="0"/>
              <a:t>E</a:t>
            </a:r>
            <a:r>
              <a:rPr lang="en-GB" dirty="0" smtClean="0"/>
              <a:t>* (1 –</a:t>
            </a:r>
            <a:r>
              <a:rPr lang="en-GB" i="1" dirty="0" smtClean="0"/>
              <a:t>Si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Si</a:t>
            </a:r>
            <a:r>
              <a:rPr lang="en-GB" dirty="0" smtClean="0"/>
              <a:t> = 0.1</a:t>
            </a:r>
            <a:endParaRPr lang="en-GB" i="1" dirty="0"/>
          </a:p>
        </p:txBody>
      </p:sp>
      <p:pic>
        <p:nvPicPr>
          <p:cNvPr id="2050" name="Picture 2" descr="E:\UniverityWork_3rdYear\majorProject\viva_02\sunInfluence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2852935"/>
            <a:ext cx="5036308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Sun Influence (</a:t>
            </a:r>
            <a:r>
              <a:rPr lang="en-GB" i="1" dirty="0" smtClean="0"/>
              <a:t>Si</a:t>
            </a:r>
            <a:r>
              <a:rPr lang="en-GB" dirty="0" smtClean="0"/>
              <a:t>) = 0 - 1</a:t>
            </a:r>
          </a:p>
          <a:p>
            <a:r>
              <a:rPr lang="en-GB" i="1" dirty="0" err="1" smtClean="0"/>
              <a:t>E</a:t>
            </a:r>
            <a:r>
              <a:rPr lang="en-GB" baseline="-25000" dirty="0" err="1" smtClean="0"/>
              <a:t>total</a:t>
            </a:r>
            <a:r>
              <a:rPr lang="en-GB" dirty="0" smtClean="0"/>
              <a:t> = (</a:t>
            </a:r>
            <a:r>
              <a:rPr lang="en-GB" i="1" dirty="0" err="1" smtClean="0"/>
              <a:t>E</a:t>
            </a:r>
            <a:r>
              <a:rPr lang="en-GB" baseline="-25000" dirty="0" err="1" smtClean="0"/>
              <a:t>dir</a:t>
            </a:r>
            <a:r>
              <a:rPr lang="en-GB" dirty="0" smtClean="0"/>
              <a:t>* </a:t>
            </a:r>
            <a:r>
              <a:rPr lang="en-GB" i="1" dirty="0" smtClean="0"/>
              <a:t>Si</a:t>
            </a:r>
            <a:r>
              <a:rPr lang="en-GB" dirty="0" smtClean="0"/>
              <a:t>) + (</a:t>
            </a:r>
            <a:r>
              <a:rPr lang="en-GB" i="1" dirty="0" err="1" smtClean="0"/>
              <a:t>E</a:t>
            </a:r>
            <a:r>
              <a:rPr lang="en-GB" baseline="-25000" dirty="0" err="1" smtClean="0"/>
              <a:t>amb</a:t>
            </a:r>
            <a:r>
              <a:rPr lang="en-GB" dirty="0" smtClean="0"/>
              <a:t>* (1 –</a:t>
            </a:r>
            <a:r>
              <a:rPr lang="en-GB" i="1" dirty="0" smtClean="0"/>
              <a:t>Si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Si</a:t>
            </a:r>
            <a:r>
              <a:rPr lang="en-GB" dirty="0" smtClean="0"/>
              <a:t> = 0.9</a:t>
            </a:r>
            <a:endParaRPr lang="en-GB" i="1" dirty="0"/>
          </a:p>
        </p:txBody>
      </p:sp>
      <p:pic>
        <p:nvPicPr>
          <p:cNvPr id="2050" name="Picture 2" descr="E:\UniverityWork_3rdYear\majorProject\viva_02\sunInfluence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2852935"/>
            <a:ext cx="5036309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Growth rate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E:\UniverityWork_3rdYear\majorProject\viva_02\voxelIlluminati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322606" cy="282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Leaf growth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1709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 descr="E:\UniverityWork_3rdYear\majorProject\viva_02\self-Collision&amp;occlusion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80774" cy="4581128"/>
          </a:xfrm>
          <a:prstGeom prst="rect">
            <a:avLst/>
          </a:prstGeom>
          <a:noFill/>
        </p:spPr>
      </p:pic>
      <p:pic>
        <p:nvPicPr>
          <p:cNvPr id="1026" name="Picture 2" descr="E:\_majorProject\viva_02\viva_02\L++System++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909" y="1712014"/>
            <a:ext cx="5175091" cy="4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 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affecting growth direction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467600" cy="1656183"/>
          </a:xfrm>
        </p:spPr>
        <p:txBody>
          <a:bodyPr>
            <a:normAutofit/>
          </a:bodyPr>
          <a:lstStyle/>
          <a:p>
            <a:r>
              <a:rPr lang="en-GB" dirty="0" smtClean="0"/>
              <a:t>Calculate average luminosity </a:t>
            </a:r>
            <a:r>
              <a:rPr lang="en-GB" dirty="0"/>
              <a:t>(</a:t>
            </a:r>
            <a:r>
              <a:rPr lang="en-GB" i="1" dirty="0" smtClean="0"/>
              <a:t>Ē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North - South</a:t>
            </a:r>
          </a:p>
          <a:p>
            <a:pPr lvl="1"/>
            <a:r>
              <a:rPr lang="en-GB" dirty="0" smtClean="0"/>
              <a:t>East </a:t>
            </a:r>
            <a:r>
              <a:rPr lang="en-GB" dirty="0"/>
              <a:t>-</a:t>
            </a:r>
            <a:r>
              <a:rPr lang="en-GB" dirty="0" smtClean="0"/>
              <a:t> West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810227"/>
              </p:ext>
            </p:extLst>
          </p:nvPr>
        </p:nvGraphicFramePr>
        <p:xfrm>
          <a:off x="3131840" y="2276872"/>
          <a:ext cx="4248478" cy="4477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</a:tblGrid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N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W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</a:t>
                      </a:r>
                      <a:endParaRPr lang="en-GB" sz="1700" dirty="0"/>
                    </a:p>
                  </a:txBody>
                  <a:tcPr marL="85353" marR="85353" marT="42676" marB="4267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5508104" y="2636912"/>
            <a:ext cx="216024" cy="1656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96136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Ē</a:t>
            </a:r>
            <a:r>
              <a:rPr lang="en-GB" i="1" baseline="-25000" dirty="0" smtClean="0"/>
              <a:t>N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26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467600" cy="3384376"/>
          </a:xfrm>
        </p:spPr>
        <p:txBody>
          <a:bodyPr>
            <a:normAutofit/>
          </a:bodyPr>
          <a:lstStyle/>
          <a:p>
            <a:r>
              <a:rPr lang="en-GB" dirty="0" smtClean="0"/>
              <a:t>Calculate average luminosity </a:t>
            </a:r>
            <a:r>
              <a:rPr lang="en-GB" dirty="0"/>
              <a:t>(</a:t>
            </a:r>
            <a:r>
              <a:rPr lang="en-GB" i="1" dirty="0" smtClean="0"/>
              <a:t>Ē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North - South</a:t>
            </a:r>
          </a:p>
          <a:p>
            <a:pPr lvl="1"/>
            <a:r>
              <a:rPr lang="en-GB" dirty="0" smtClean="0"/>
              <a:t>East </a:t>
            </a:r>
            <a:r>
              <a:rPr lang="en-GB" dirty="0"/>
              <a:t>-</a:t>
            </a:r>
            <a:r>
              <a:rPr lang="en-GB" dirty="0" smtClean="0"/>
              <a:t> West </a:t>
            </a:r>
          </a:p>
          <a:p>
            <a:r>
              <a:rPr lang="en-GB" dirty="0" smtClean="0"/>
              <a:t>Max angle rotation = </a:t>
            </a:r>
            <a:r>
              <a:rPr lang="el-GR" dirty="0" smtClean="0"/>
              <a:t>θ</a:t>
            </a:r>
            <a:r>
              <a:rPr lang="en-GB" baseline="-25000" dirty="0" smtClean="0"/>
              <a:t>max</a:t>
            </a:r>
            <a:endParaRPr lang="en-GB" dirty="0" smtClean="0"/>
          </a:p>
          <a:p>
            <a:r>
              <a:rPr lang="en-GB" dirty="0" smtClean="0"/>
              <a:t>For each axis:</a:t>
            </a:r>
          </a:p>
          <a:p>
            <a:pPr lvl="1"/>
            <a:r>
              <a:rPr lang="en-GB" sz="3000" dirty="0" smtClean="0"/>
              <a:t>Rotation </a:t>
            </a:r>
            <a:r>
              <a:rPr lang="el-GR" sz="3000" dirty="0" smtClean="0"/>
              <a:t>θ </a:t>
            </a:r>
            <a:r>
              <a:rPr lang="en-GB" sz="3000" dirty="0" smtClean="0"/>
              <a:t>= </a:t>
            </a:r>
            <a:r>
              <a:rPr lang="el-GR" sz="3000" dirty="0" smtClean="0"/>
              <a:t>θ</a:t>
            </a:r>
            <a:r>
              <a:rPr lang="en-GB" sz="3000" baseline="-25000" dirty="0" smtClean="0"/>
              <a:t>max</a:t>
            </a:r>
            <a:r>
              <a:rPr lang="en-GB" sz="3000" dirty="0" smtClean="0"/>
              <a:t> * (</a:t>
            </a:r>
            <a:r>
              <a:rPr lang="en-GB" sz="3200" i="1" dirty="0" err="1" smtClean="0"/>
              <a:t>Ē</a:t>
            </a:r>
            <a:r>
              <a:rPr lang="en-GB" sz="3000" baseline="-25000" dirty="0" err="1" smtClean="0"/>
              <a:t>max</a:t>
            </a:r>
            <a:r>
              <a:rPr lang="en-GB" sz="3000" dirty="0" smtClean="0"/>
              <a:t> – </a:t>
            </a:r>
            <a:r>
              <a:rPr lang="en-GB" sz="2800" i="1" dirty="0" err="1" smtClean="0"/>
              <a:t>Ē</a:t>
            </a:r>
            <a:r>
              <a:rPr lang="en-GB" sz="3000" baseline="-25000" dirty="0" err="1" smtClean="0"/>
              <a:t>min</a:t>
            </a:r>
            <a:r>
              <a:rPr lang="en-GB" sz="3000" baseline="-25000" dirty="0" smtClean="0"/>
              <a:t> </a:t>
            </a:r>
            <a:r>
              <a:rPr lang="en-GB" sz="3000" dirty="0" smtClean="0"/>
              <a:t>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xmlns="" val="34957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Phototropism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88708"/>
            <a:ext cx="6631974" cy="4792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467600" cy="3384376"/>
          </a:xfrm>
        </p:spPr>
        <p:txBody>
          <a:bodyPr>
            <a:normAutofit/>
          </a:bodyPr>
          <a:lstStyle/>
          <a:p>
            <a:r>
              <a:rPr lang="en-GB" dirty="0" smtClean="0"/>
              <a:t>Calculate average luminosity </a:t>
            </a:r>
            <a:r>
              <a:rPr lang="en-GB" dirty="0"/>
              <a:t>(</a:t>
            </a:r>
            <a:r>
              <a:rPr lang="en-GB" i="1" dirty="0" smtClean="0"/>
              <a:t>Ē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North &gt; South</a:t>
            </a:r>
          </a:p>
          <a:p>
            <a:pPr lvl="1"/>
            <a:r>
              <a:rPr lang="en-GB" dirty="0" smtClean="0"/>
              <a:t>East </a:t>
            </a:r>
            <a:r>
              <a:rPr lang="en-GB" dirty="0"/>
              <a:t>-</a:t>
            </a:r>
            <a:r>
              <a:rPr lang="en-GB" dirty="0" smtClean="0"/>
              <a:t> West </a:t>
            </a:r>
          </a:p>
          <a:p>
            <a:r>
              <a:rPr lang="en-GB" dirty="0" smtClean="0"/>
              <a:t>Max angle rotation = </a:t>
            </a:r>
            <a:r>
              <a:rPr lang="el-GR" dirty="0" smtClean="0"/>
              <a:t>θ</a:t>
            </a:r>
            <a:r>
              <a:rPr lang="en-GB" baseline="-25000" dirty="0" smtClean="0"/>
              <a:t>max</a:t>
            </a:r>
            <a:endParaRPr lang="en-GB" dirty="0" smtClean="0"/>
          </a:p>
          <a:p>
            <a:r>
              <a:rPr lang="en-GB" dirty="0" smtClean="0"/>
              <a:t>For each axis:</a:t>
            </a:r>
          </a:p>
          <a:p>
            <a:pPr lvl="1"/>
            <a:r>
              <a:rPr lang="en-GB" sz="3000" dirty="0" smtClean="0"/>
              <a:t>Rotation </a:t>
            </a:r>
            <a:r>
              <a:rPr lang="el-GR" sz="3000" dirty="0" smtClean="0"/>
              <a:t>θ </a:t>
            </a:r>
            <a:r>
              <a:rPr lang="en-GB" sz="3000" dirty="0" smtClean="0"/>
              <a:t>= </a:t>
            </a:r>
            <a:r>
              <a:rPr lang="el-GR" sz="3000" dirty="0" smtClean="0"/>
              <a:t>θ</a:t>
            </a:r>
            <a:r>
              <a:rPr lang="en-GB" sz="3000" baseline="-25000" dirty="0" smtClean="0"/>
              <a:t>max</a:t>
            </a:r>
            <a:r>
              <a:rPr lang="en-GB" sz="3000" dirty="0" smtClean="0"/>
              <a:t> * (</a:t>
            </a:r>
            <a:r>
              <a:rPr lang="en-GB" sz="3200" i="1" dirty="0" smtClean="0"/>
              <a:t>Ē</a:t>
            </a:r>
            <a:r>
              <a:rPr lang="en-GB" sz="3000" baseline="-25000" dirty="0" smtClean="0"/>
              <a:t>N max</a:t>
            </a:r>
            <a:r>
              <a:rPr lang="en-GB" sz="3000" dirty="0" smtClean="0"/>
              <a:t> – </a:t>
            </a:r>
            <a:r>
              <a:rPr lang="en-GB" sz="2800" i="1" dirty="0" smtClean="0"/>
              <a:t>Ē</a:t>
            </a:r>
            <a:r>
              <a:rPr lang="en-GB" sz="3000" baseline="-25000" dirty="0" smtClean="0"/>
              <a:t>S min </a:t>
            </a:r>
            <a:r>
              <a:rPr lang="en-GB" sz="3000" dirty="0" smtClean="0"/>
              <a:t>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xmlns="" val="2987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E:\UniverityWork_3rdYear\majorProject\viva_02\phototropismTest_01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71525"/>
            <a:ext cx="7962900" cy="608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60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467600" cy="3384376"/>
          </a:xfrm>
        </p:spPr>
        <p:txBody>
          <a:bodyPr/>
          <a:lstStyle/>
          <a:p>
            <a:r>
              <a:rPr lang="en-GB" dirty="0" smtClean="0"/>
              <a:t>Calculate average luminosity</a:t>
            </a:r>
          </a:p>
          <a:p>
            <a:pPr lvl="1"/>
            <a:r>
              <a:rPr lang="en-GB" dirty="0" smtClean="0"/>
              <a:t>North / South</a:t>
            </a:r>
          </a:p>
          <a:p>
            <a:pPr lvl="1"/>
            <a:r>
              <a:rPr lang="en-GB" dirty="0" smtClean="0"/>
              <a:t>East / West </a:t>
            </a:r>
          </a:p>
          <a:p>
            <a:r>
              <a:rPr lang="en-GB" dirty="0" smtClean="0"/>
              <a:t>Max angle rotation = </a:t>
            </a:r>
            <a:r>
              <a:rPr lang="el-GR" dirty="0" smtClean="0"/>
              <a:t>θ</a:t>
            </a:r>
            <a:r>
              <a:rPr lang="en-GB" baseline="-25000" dirty="0" smtClean="0"/>
              <a:t>max</a:t>
            </a:r>
            <a:endParaRPr lang="en-GB" dirty="0" smtClean="0"/>
          </a:p>
          <a:p>
            <a:r>
              <a:rPr lang="en-GB" dirty="0" smtClean="0"/>
              <a:t>For each axis:</a:t>
            </a:r>
          </a:p>
          <a:p>
            <a:pPr lvl="1"/>
            <a:r>
              <a:rPr lang="en-GB" sz="3000" dirty="0" smtClean="0"/>
              <a:t>Rotation </a:t>
            </a:r>
            <a:r>
              <a:rPr lang="el-GR" sz="3000" dirty="0" smtClean="0"/>
              <a:t>θ </a:t>
            </a:r>
            <a:r>
              <a:rPr lang="en-GB" sz="3000" dirty="0" smtClean="0"/>
              <a:t>= </a:t>
            </a:r>
            <a:r>
              <a:rPr lang="el-GR" sz="3000" dirty="0" smtClean="0"/>
              <a:t>θ</a:t>
            </a:r>
            <a:r>
              <a:rPr lang="en-GB" sz="3000" baseline="-25000" dirty="0" smtClean="0"/>
              <a:t>max</a:t>
            </a:r>
            <a:r>
              <a:rPr lang="en-GB" sz="3000" dirty="0" smtClean="0"/>
              <a:t> * ( </a:t>
            </a:r>
            <a:r>
              <a:rPr lang="en-GB" sz="3000" dirty="0" err="1" smtClean="0"/>
              <a:t>E</a:t>
            </a:r>
            <a:r>
              <a:rPr lang="en-GB" sz="3000" baseline="-25000" dirty="0" err="1" smtClean="0"/>
              <a:t>max</a:t>
            </a:r>
            <a:r>
              <a:rPr lang="en-GB" sz="3000" dirty="0" smtClean="0"/>
              <a:t> – </a:t>
            </a:r>
            <a:r>
              <a:rPr lang="en-GB" sz="3000" dirty="0" err="1" smtClean="0"/>
              <a:t>E</a:t>
            </a:r>
            <a:r>
              <a:rPr lang="en-GB" sz="3000" baseline="-25000" dirty="0" err="1" smtClean="0"/>
              <a:t>min</a:t>
            </a:r>
            <a:r>
              <a:rPr lang="en-GB" sz="3000" baseline="-25000" dirty="0" smtClean="0"/>
              <a:t> 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pic>
        <p:nvPicPr>
          <p:cNvPr id="2051" name="Picture 3" descr="F:\_majorProject\viva_02\viva_02\heliotropis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8784976" cy="177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609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564904"/>
            <a:ext cx="662940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Sorting L-String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77281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FF[+F[+X][-X]FX[-F[+X][-X]FX] FFF[+X][-X]FX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 with L-String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3959932" y="627331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rot="16200000">
            <a:off x="3959932" y="569725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6200000">
            <a:off x="3959932" y="5121188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 rot="16200000">
            <a:off x="3959932" y="454512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rot="16200000">
            <a:off x="3959932" y="3969060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 rot="16200000">
            <a:off x="3959932" y="339299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16200000">
            <a:off x="3959932" y="281693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12600000">
            <a:off x="3687316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 rot="12600000">
            <a:off x="3183260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 rot="12600000">
            <a:off x="2679204" y="4720319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9000000">
            <a:off x="3183261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 rot="16200000">
            <a:off x="3455876" y="490516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 rot="19800000">
            <a:off x="4191373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9800000">
            <a:off x="4695429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9800000">
            <a:off x="5199486" y="4720321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1700000">
            <a:off x="4715520" y="523051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 rot="16200000">
            <a:off x="4463988" y="483315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 rot="19800000">
            <a:off x="4191373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 rot="12600000">
            <a:off x="3759325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0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226633"/>
              </p:ext>
            </p:extLst>
          </p:nvPr>
        </p:nvGraphicFramePr>
        <p:xfrm>
          <a:off x="107504" y="1412776"/>
          <a:ext cx="640871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5544616"/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CC66"/>
                          </a:solidFill>
                        </a:rPr>
                        <a:t>Child</a:t>
                      </a:r>
                      <a:endParaRPr lang="en-GB" sz="20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CC66"/>
                          </a:solidFill>
                        </a:rPr>
                        <a:t>0</a:t>
                      </a:r>
                      <a:endParaRPr lang="en-GB" sz="20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22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CC66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028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CC66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Sorting 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443" y="179765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FF                                                 FFF             FX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956063" y="178898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    [+F              FX][-F             FX]      [+X][-X]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1654877" y="1795548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[+</a:t>
            </a:r>
            <a:r>
              <a:rPr lang="en-GB" sz="2000" b="1" dirty="0"/>
              <a:t>X][-</a:t>
            </a:r>
            <a:r>
              <a:rPr lang="en-GB" sz="2000" b="1" dirty="0" smtClean="0"/>
              <a:t>X]           [+</a:t>
            </a:r>
            <a:r>
              <a:rPr lang="en-GB" sz="2000" b="1" dirty="0"/>
              <a:t>X][-X</a:t>
            </a:r>
            <a:r>
              <a:rPr lang="en-GB" sz="2000" b="1" dirty="0" smtClean="0"/>
              <a:t>]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7458007"/>
              </p:ext>
            </p:extLst>
          </p:nvPr>
        </p:nvGraphicFramePr>
        <p:xfrm>
          <a:off x="6428670" y="2780928"/>
          <a:ext cx="2376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432050"/>
                <a:gridCol w="43204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Ω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ψ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Id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String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732468"/>
              </p:ext>
            </p:extLst>
          </p:nvPr>
        </p:nvGraphicFramePr>
        <p:xfrm>
          <a:off x="6428670" y="313266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FFFFFFX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371035"/>
              </p:ext>
            </p:extLst>
          </p:nvPr>
        </p:nvGraphicFramePr>
        <p:xfrm>
          <a:off x="6428671" y="3546723"/>
          <a:ext cx="2483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27"/>
                <a:gridCol w="451596"/>
                <a:gridCol w="451594"/>
                <a:gridCol w="1204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379943"/>
              </p:ext>
            </p:extLst>
          </p:nvPr>
        </p:nvGraphicFramePr>
        <p:xfrm>
          <a:off x="6432751" y="3861049"/>
          <a:ext cx="2448271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262681"/>
              </p:ext>
            </p:extLst>
          </p:nvPr>
        </p:nvGraphicFramePr>
        <p:xfrm>
          <a:off x="6439888" y="429309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8255541"/>
              </p:ext>
            </p:extLst>
          </p:nvPr>
        </p:nvGraphicFramePr>
        <p:xfrm>
          <a:off x="6428670" y="465313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631837"/>
              </p:ext>
            </p:extLst>
          </p:nvPr>
        </p:nvGraphicFramePr>
        <p:xfrm>
          <a:off x="6428670" y="501317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880645"/>
              </p:ext>
            </p:extLst>
          </p:nvPr>
        </p:nvGraphicFramePr>
        <p:xfrm>
          <a:off x="6438384" y="537321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710760"/>
              </p:ext>
            </p:extLst>
          </p:nvPr>
        </p:nvGraphicFramePr>
        <p:xfrm>
          <a:off x="6428670" y="573325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205026"/>
              </p:ext>
            </p:extLst>
          </p:nvPr>
        </p:nvGraphicFramePr>
        <p:xfrm>
          <a:off x="6428670" y="6093296"/>
          <a:ext cx="24482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81676"/>
              </p:ext>
            </p:extLst>
          </p:nvPr>
        </p:nvGraphicFramePr>
        <p:xfrm>
          <a:off x="2987824" y="5013176"/>
          <a:ext cx="316835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23042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Start 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ψ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Parent branch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Identification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num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Branch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L-String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00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1823E-7 L 3.05556E-6 0.117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1823E-7 L 0.0007 0.06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allAtOnce"/>
      <p:bldP spid="5" grpId="1" build="allAtOnce"/>
      <p:bldP spid="6" grpId="0"/>
      <p:bldP spid="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Sorting 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832649"/>
              </p:ext>
            </p:extLst>
          </p:nvPr>
        </p:nvGraphicFramePr>
        <p:xfrm>
          <a:off x="6428670" y="2780928"/>
          <a:ext cx="2376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432050"/>
                <a:gridCol w="43204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Ω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ψ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Id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String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612071"/>
              </p:ext>
            </p:extLst>
          </p:nvPr>
        </p:nvGraphicFramePr>
        <p:xfrm>
          <a:off x="6428670" y="313266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FFFFFFX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2226281"/>
              </p:ext>
            </p:extLst>
          </p:nvPr>
        </p:nvGraphicFramePr>
        <p:xfrm>
          <a:off x="6428671" y="3546723"/>
          <a:ext cx="2483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27"/>
                <a:gridCol w="451596"/>
                <a:gridCol w="451594"/>
                <a:gridCol w="1204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987476"/>
              </p:ext>
            </p:extLst>
          </p:nvPr>
        </p:nvGraphicFramePr>
        <p:xfrm>
          <a:off x="6432751" y="3861049"/>
          <a:ext cx="2448271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-FFX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124755"/>
              </p:ext>
            </p:extLst>
          </p:nvPr>
        </p:nvGraphicFramePr>
        <p:xfrm>
          <a:off x="6439888" y="429309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3827985"/>
              </p:ext>
            </p:extLst>
          </p:nvPr>
        </p:nvGraphicFramePr>
        <p:xfrm>
          <a:off x="6428670" y="465313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978245"/>
              </p:ext>
            </p:extLst>
          </p:nvPr>
        </p:nvGraphicFramePr>
        <p:xfrm>
          <a:off x="6428670" y="501317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09716"/>
              </p:ext>
            </p:extLst>
          </p:nvPr>
        </p:nvGraphicFramePr>
        <p:xfrm>
          <a:off x="6438384" y="537321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809104"/>
              </p:ext>
            </p:extLst>
          </p:nvPr>
        </p:nvGraphicFramePr>
        <p:xfrm>
          <a:off x="6428670" y="5733256"/>
          <a:ext cx="24482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8744690"/>
              </p:ext>
            </p:extLst>
          </p:nvPr>
        </p:nvGraphicFramePr>
        <p:xfrm>
          <a:off x="6428670" y="6093296"/>
          <a:ext cx="24482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49"/>
                <a:gridCol w="445142"/>
                <a:gridCol w="445140"/>
                <a:gridCol w="11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920705"/>
              </p:ext>
            </p:extLst>
          </p:nvPr>
        </p:nvGraphicFramePr>
        <p:xfrm>
          <a:off x="6372200" y="2780928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Ω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ψ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Id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String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FFFFFFX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94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14134E-6 L -0.65764 -0.144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-7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622533"/>
              </p:ext>
            </p:extLst>
          </p:nvPr>
        </p:nvGraphicFramePr>
        <p:xfrm>
          <a:off x="323528" y="1772816"/>
          <a:ext cx="252028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9569414"/>
              </p:ext>
            </p:extLst>
          </p:nvPr>
        </p:nvGraphicFramePr>
        <p:xfrm>
          <a:off x="323528" y="1772816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Ω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ψ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Id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String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FFFFFFX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5976618"/>
              </p:ext>
            </p:extLst>
          </p:nvPr>
        </p:nvGraphicFramePr>
        <p:xfrm>
          <a:off x="323528" y="1772816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4640192"/>
              </p:ext>
            </p:extLst>
          </p:nvPr>
        </p:nvGraphicFramePr>
        <p:xfrm>
          <a:off x="323528" y="1772816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39952" y="2204864"/>
            <a:ext cx="432048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39952" y="3068960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139952" y="3933056"/>
            <a:ext cx="3024336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139952" y="4365104"/>
            <a:ext cx="3888432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39952" y="4365104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Sorting 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2138458"/>
              </p:ext>
            </p:extLst>
          </p:nvPr>
        </p:nvGraphicFramePr>
        <p:xfrm>
          <a:off x="4139952" y="2204864"/>
          <a:ext cx="3888432" cy="3057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50391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15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6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296 L 3.33333E-6 0.125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629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296 L 3.33333E-6 0.1259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629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1.11111E-6 0.0629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3806222"/>
              </p:ext>
            </p:extLst>
          </p:nvPr>
        </p:nvGraphicFramePr>
        <p:xfrm>
          <a:off x="4139952" y="2204864"/>
          <a:ext cx="3888432" cy="3057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50391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Sorting 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310079"/>
              </p:ext>
            </p:extLst>
          </p:nvPr>
        </p:nvGraphicFramePr>
        <p:xfrm>
          <a:off x="323528" y="1772816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Ω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CC66"/>
                          </a:solidFill>
                        </a:rPr>
                        <a:t>ψ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Id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C66"/>
                          </a:solidFill>
                        </a:rPr>
                        <a:t>String</a:t>
                      </a:r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FFFFFFX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310079"/>
              </p:ext>
            </p:extLst>
          </p:nvPr>
        </p:nvGraphicFramePr>
        <p:xfrm>
          <a:off x="323528" y="1772816"/>
          <a:ext cx="25202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9"/>
                <a:gridCol w="458235"/>
                <a:gridCol w="458233"/>
                <a:gridCol w="122195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+FFX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-FFX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15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11007 -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460557"/>
              </p:ext>
            </p:extLst>
          </p:nvPr>
        </p:nvGraphicFramePr>
        <p:xfrm>
          <a:off x="3131840" y="2204864"/>
          <a:ext cx="3888432" cy="3057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50391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2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6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8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5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1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7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4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0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/>
                        <a:t>3</a:t>
                      </a:r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/>
                    </a:p>
                  </a:txBody>
                  <a:tcPr marL="107371" marR="107371" marT="53685" marB="536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Sorting string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4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68340"/>
            <a:ext cx="8248849" cy="5961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77281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FF[+F[+X][-X]FX[-F[+X][-X]FX] FFF[+X][-X]FX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L-String Interpretation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3959932" y="627331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rot="16200000">
            <a:off x="3959932" y="569725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6200000">
            <a:off x="3959932" y="5121188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 rot="16200000">
            <a:off x="3959932" y="454512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rot="16200000">
            <a:off x="3959932" y="3969060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 rot="16200000">
            <a:off x="3959932" y="339299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16200000">
            <a:off x="3959932" y="281693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12600000">
            <a:off x="3687316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 rot="12600000">
            <a:off x="3183260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 rot="12600000">
            <a:off x="2679204" y="4720319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9000000">
            <a:off x="3183261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 rot="16200000">
            <a:off x="3455876" y="490516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 rot="19800000">
            <a:off x="4191373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9800000">
            <a:off x="4695429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9800000">
            <a:off x="5199486" y="4720321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1700000">
            <a:off x="4715520" y="523051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 rot="16200000">
            <a:off x="4463988" y="483315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 rot="19800000">
            <a:off x="4191373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 rot="12600000">
            <a:off x="3759325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0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L-String Interpretation</a:t>
            </a:r>
            <a:endParaRPr lang="en-GB" dirty="0"/>
          </a:p>
        </p:txBody>
      </p:sp>
      <p:pic>
        <p:nvPicPr>
          <p:cNvPr id="2050" name="Picture 2" descr="E:\UniverityWork_3rdYear\majorProject\viva_02\L++System++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676527" cy="534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Self collision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E:\UniverityWork_3rdYear\majorProject\viva_02\self-Collision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89523"/>
            <a:ext cx="4033320" cy="513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Geometry Occlusion &amp; Collision</a:t>
            </a:r>
            <a:endParaRPr lang="en-GB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_majorProject\viva_02\viva_02\self-Collision&amp;occlusion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265591" cy="520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3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Geometry &amp; Self-Occlusion &amp; Collision</a:t>
            </a:r>
            <a:endParaRPr lang="en-GB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_majorProject\viva_02\viva_02\self-Collision&amp;occlusion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484784"/>
            <a:ext cx="7265591" cy="520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316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Growing Multiple Trees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Linked-Structures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503037"/>
              </p:ext>
            </p:extLst>
          </p:nvPr>
        </p:nvGraphicFramePr>
        <p:xfrm>
          <a:off x="899592" y="4293096"/>
          <a:ext cx="3384376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branchInfo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4324559"/>
              </p:ext>
            </p:extLst>
          </p:nvPr>
        </p:nvGraphicFramePr>
        <p:xfrm>
          <a:off x="899592" y="4618360"/>
          <a:ext cx="1296144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MString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int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float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419860"/>
              </p:ext>
            </p:extLst>
          </p:nvPr>
        </p:nvGraphicFramePr>
        <p:xfrm>
          <a:off x="2123728" y="4618360"/>
          <a:ext cx="2232248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smtClean="0"/>
                        <a:t>L-string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matrix[16]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…growth</a:t>
                      </a:r>
                      <a:r>
                        <a:rPr lang="en-GB" baseline="0" dirty="0" smtClean="0"/>
                        <a:t> variables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458640"/>
              </p:ext>
            </p:extLst>
          </p:nvPr>
        </p:nvGraphicFramePr>
        <p:xfrm>
          <a:off x="5292080" y="4293096"/>
          <a:ext cx="3384376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drawIndex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142213"/>
              </p:ext>
            </p:extLst>
          </p:nvPr>
        </p:nvGraphicFramePr>
        <p:xfrm>
          <a:off x="5292080" y="4618360"/>
          <a:ext cx="1296144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MIntArray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93521"/>
              </p:ext>
            </p:extLst>
          </p:nvPr>
        </p:nvGraphicFramePr>
        <p:xfrm>
          <a:off x="6516216" y="4618360"/>
          <a:ext cx="2232248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indexList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9298000"/>
              </p:ext>
            </p:extLst>
          </p:nvPr>
        </p:nvGraphicFramePr>
        <p:xfrm>
          <a:off x="2915816" y="1340768"/>
          <a:ext cx="3384376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treeList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135201"/>
              </p:ext>
            </p:extLst>
          </p:nvPr>
        </p:nvGraphicFramePr>
        <p:xfrm>
          <a:off x="2915816" y="1666032"/>
          <a:ext cx="1296144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treeList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888657"/>
              </p:ext>
            </p:extLst>
          </p:nvPr>
        </p:nvGraphicFramePr>
        <p:xfrm>
          <a:off x="4139952" y="1666032"/>
          <a:ext cx="2232248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smtClean="0"/>
                        <a:t>*head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*temp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*head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*temp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3563888" y="3570640"/>
            <a:ext cx="0" cy="722456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3570640"/>
            <a:ext cx="0" cy="722456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42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505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406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54472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406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406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406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1261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405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954472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954472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54471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>
            <a:stCxn id="46" idx="1"/>
            <a:endCxn id="4" idx="0"/>
          </p:cNvCxnSpPr>
          <p:nvPr/>
        </p:nvCxnSpPr>
        <p:spPr>
          <a:xfrm flipH="1">
            <a:off x="1806040" y="681299"/>
            <a:ext cx="3299175" cy="13142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2"/>
            <a:endCxn id="20" idx="0"/>
          </p:cNvCxnSpPr>
          <p:nvPr/>
        </p:nvCxnSpPr>
        <p:spPr>
          <a:xfrm>
            <a:off x="1175453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79332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79333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1307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81308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16521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16522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20401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20402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41773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41773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662740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41773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441773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441773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41772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441772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662740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662740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662739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>
            <a:endCxn id="48" idx="0"/>
          </p:cNvCxnSpPr>
          <p:nvPr/>
        </p:nvCxnSpPr>
        <p:spPr>
          <a:xfrm>
            <a:off x="3861819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2"/>
            <a:endCxn id="51" idx="0"/>
          </p:cNvCxnSpPr>
          <p:nvPr/>
        </p:nvCxnSpPr>
        <p:spPr>
          <a:xfrm>
            <a:off x="3861820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65699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65700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67674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67675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124789" y="291107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24790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128669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128670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156176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156176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7377143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156176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156176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156176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156175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156175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377143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377143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377142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Arrow Connector 78"/>
          <p:cNvCxnSpPr>
            <a:endCxn id="69" idx="0"/>
          </p:cNvCxnSpPr>
          <p:nvPr/>
        </p:nvCxnSpPr>
        <p:spPr>
          <a:xfrm>
            <a:off x="6576222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9" idx="2"/>
            <a:endCxn id="72" idx="0"/>
          </p:cNvCxnSpPr>
          <p:nvPr/>
        </p:nvCxnSpPr>
        <p:spPr>
          <a:xfrm>
            <a:off x="6576223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580102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580103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582077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582078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839192" y="291107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839193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43072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43073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9" idx="1"/>
            <a:endCxn id="47" idx="0"/>
          </p:cNvCxnSpPr>
          <p:nvPr/>
        </p:nvCxnSpPr>
        <p:spPr>
          <a:xfrm flipH="1">
            <a:off x="4514308" y="1062575"/>
            <a:ext cx="585178" cy="932965"/>
          </a:xfrm>
          <a:prstGeom prst="straightConnector1">
            <a:avLst/>
          </a:prstGeom>
          <a:ln w="571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175450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" idx="2"/>
            <a:endCxn id="21" idx="3"/>
          </p:cNvCxnSpPr>
          <p:nvPr/>
        </p:nvCxnSpPr>
        <p:spPr>
          <a:xfrm flipH="1">
            <a:off x="1595499" y="2914856"/>
            <a:ext cx="210541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7" idx="2"/>
            <a:endCxn id="52" idx="3"/>
          </p:cNvCxnSpPr>
          <p:nvPr/>
        </p:nvCxnSpPr>
        <p:spPr>
          <a:xfrm flipH="1">
            <a:off x="4281866" y="2914856"/>
            <a:ext cx="232442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" idx="2"/>
            <a:endCxn id="29" idx="1"/>
          </p:cNvCxnSpPr>
          <p:nvPr/>
        </p:nvCxnSpPr>
        <p:spPr>
          <a:xfrm>
            <a:off x="1806040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7" idx="2"/>
            <a:endCxn id="57" idx="1"/>
          </p:cNvCxnSpPr>
          <p:nvPr/>
        </p:nvCxnSpPr>
        <p:spPr>
          <a:xfrm>
            <a:off x="4514308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3" idx="3"/>
          </p:cNvCxnSpPr>
          <p:nvPr/>
        </p:nvCxnSpPr>
        <p:spPr>
          <a:xfrm flipH="1">
            <a:off x="6996269" y="2914856"/>
            <a:ext cx="210541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2"/>
            <a:endCxn id="78" idx="1"/>
          </p:cNvCxnSpPr>
          <p:nvPr/>
        </p:nvCxnSpPr>
        <p:spPr>
          <a:xfrm>
            <a:off x="7228711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05215" y="49663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*head</a:t>
            </a:r>
            <a:endParaRPr lang="en-GB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099486" y="87790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E03B20"/>
                </a:solidFill>
              </a:rPr>
              <a:t>*temp</a:t>
            </a:r>
            <a:endParaRPr lang="en-GB" b="1" dirty="0">
              <a:solidFill>
                <a:srgbClr val="E03B20"/>
              </a:solidFill>
            </a:endParaRPr>
          </a:p>
        </p:txBody>
      </p:sp>
      <p:cxnSp>
        <p:nvCxnSpPr>
          <p:cNvPr id="107" name="Straight Arrow Connector 106"/>
          <p:cNvCxnSpPr>
            <a:stCxn id="4" idx="3"/>
            <a:endCxn id="47" idx="1"/>
          </p:cNvCxnSpPr>
          <p:nvPr/>
        </p:nvCxnSpPr>
        <p:spPr>
          <a:xfrm>
            <a:off x="2878575" y="2455198"/>
            <a:ext cx="563198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47" idx="3"/>
            <a:endCxn id="68" idx="1"/>
          </p:cNvCxnSpPr>
          <p:nvPr/>
        </p:nvCxnSpPr>
        <p:spPr>
          <a:xfrm>
            <a:off x="5586843" y="2455198"/>
            <a:ext cx="569333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813549" y="496633"/>
            <a:ext cx="20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*next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3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46" grpId="0"/>
      <p:bldP spid="99" grpId="0"/>
      <p:bldP spid="1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UniverityWork_3rdYear\majorProject\viva_02\multipleTrees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91126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402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Next Stage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5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136904" cy="1826363"/>
          </a:xfrm>
        </p:spPr>
        <p:txBody>
          <a:bodyPr/>
          <a:lstStyle/>
          <a:p>
            <a:pPr algn="ctr"/>
            <a:r>
              <a:rPr lang="en-GB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Voxelising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Collision Object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stage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 features</a:t>
            </a:r>
          </a:p>
          <a:p>
            <a:pPr lvl="1"/>
            <a:r>
              <a:rPr lang="en-GB" dirty="0" smtClean="0"/>
              <a:t>Simultaneous / staggered growth</a:t>
            </a:r>
          </a:p>
          <a:p>
            <a:pPr lvl="1"/>
            <a:r>
              <a:rPr lang="en-GB" dirty="0" smtClean="0"/>
              <a:t>Add usability control</a:t>
            </a:r>
          </a:p>
          <a:p>
            <a:r>
              <a:rPr lang="en-GB" dirty="0" smtClean="0"/>
              <a:t>Proxy visualisation</a:t>
            </a:r>
          </a:p>
          <a:p>
            <a:endParaRPr lang="en-GB" dirty="0" smtClean="0"/>
          </a:p>
          <a:p>
            <a:r>
              <a:rPr lang="en-GB" dirty="0" smtClean="0"/>
              <a:t>Experiments </a:t>
            </a:r>
          </a:p>
          <a:p>
            <a:pPr lvl="1"/>
            <a:r>
              <a:rPr lang="en-GB" dirty="0" smtClean="0"/>
              <a:t>Determined successful if:</a:t>
            </a:r>
          </a:p>
          <a:p>
            <a:pPr lvl="2"/>
            <a:r>
              <a:rPr lang="en-GB" dirty="0" smtClean="0"/>
              <a:t>3 behaviours achieved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20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80920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Project management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Gant chart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_majorProject\viva_02\viva_02\gant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81152" cy="52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4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Blog – aleeuwenberg.com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:\_majorProject\viva_02\viva_02\b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534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9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Summary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Voxelising</a:t>
            </a:r>
            <a:r>
              <a:rPr lang="en-GB" dirty="0" smtClean="0"/>
              <a:t> Objects</a:t>
            </a:r>
          </a:p>
          <a:p>
            <a:r>
              <a:rPr lang="en-GB" dirty="0" smtClean="0"/>
              <a:t>Collision &amp; Avoidance</a:t>
            </a:r>
          </a:p>
          <a:p>
            <a:r>
              <a:rPr lang="en-GB" dirty="0" smtClean="0"/>
              <a:t>Phototropism</a:t>
            </a:r>
          </a:p>
          <a:p>
            <a:pPr lvl="1"/>
            <a:r>
              <a:rPr lang="en-GB" dirty="0" smtClean="0"/>
              <a:t>Ambient</a:t>
            </a:r>
          </a:p>
          <a:p>
            <a:pPr lvl="1"/>
            <a:r>
              <a:rPr lang="en-GB" dirty="0" smtClean="0"/>
              <a:t>Direct</a:t>
            </a:r>
          </a:p>
          <a:p>
            <a:r>
              <a:rPr lang="en-GB" dirty="0" smtClean="0"/>
              <a:t>Sorting L-String</a:t>
            </a:r>
          </a:p>
          <a:p>
            <a:r>
              <a:rPr lang="en-GB" dirty="0" smtClean="0"/>
              <a:t>Growing multiple trees</a:t>
            </a:r>
          </a:p>
          <a:p>
            <a:r>
              <a:rPr lang="en-GB" dirty="0" smtClean="0"/>
              <a:t>Project management</a:t>
            </a:r>
          </a:p>
          <a:p>
            <a:r>
              <a:rPr lang="en-GB" dirty="0" smtClean="0"/>
              <a:t>Next stage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76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7467600" cy="3024336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b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please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E:\UniverityWork_3rdYear\majorProject\viva_02\10_trees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21"/>
            <a:ext cx="9144000" cy="5589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 err="1"/>
              <a:t>Prusinkiewicz</a:t>
            </a:r>
            <a:r>
              <a:rPr lang="en-GB" sz="3200" dirty="0"/>
              <a:t>, P., &amp; </a:t>
            </a:r>
            <a:r>
              <a:rPr lang="en-GB" sz="3200" dirty="0" err="1"/>
              <a:t>Lindenmayer</a:t>
            </a:r>
            <a:r>
              <a:rPr lang="en-GB" sz="3200" dirty="0"/>
              <a:t>, A. (1990). </a:t>
            </a:r>
            <a:r>
              <a:rPr lang="en-GB" sz="3200" i="1" dirty="0"/>
              <a:t>The Algorithmic Beauty of Plants.</a:t>
            </a:r>
            <a:r>
              <a:rPr lang="en-GB" sz="3200" dirty="0"/>
              <a:t> New York: Springer-</a:t>
            </a:r>
            <a:r>
              <a:rPr lang="en-GB" sz="3200" dirty="0" err="1"/>
              <a:t>Verlag</a:t>
            </a:r>
            <a:r>
              <a:rPr lang="en-GB" sz="3200" dirty="0"/>
              <a:t>.</a:t>
            </a:r>
          </a:p>
          <a:p>
            <a:endParaRPr lang="en-GB" sz="3200" dirty="0" smtClean="0"/>
          </a:p>
          <a:p>
            <a:r>
              <a:rPr lang="en-GB" sz="3200" dirty="0" smtClean="0"/>
              <a:t>Greene</a:t>
            </a:r>
            <a:r>
              <a:rPr lang="en-GB" sz="3200" dirty="0"/>
              <a:t>, N. (1989). Voxel Space Automata: Modelling with Stochastic Growth Processes in Voxel Space. </a:t>
            </a:r>
            <a:r>
              <a:rPr lang="en-GB" sz="3200" i="1" dirty="0"/>
              <a:t>SIGGRAPH '89 Proceedings of the 16th annual conference on Computer graphics and interactive techniques</a:t>
            </a:r>
            <a:r>
              <a:rPr lang="en-GB" sz="3200" dirty="0"/>
              <a:t> </a:t>
            </a:r>
            <a:r>
              <a:rPr lang="en-GB" sz="3200" i="1" dirty="0"/>
              <a:t>, 23</a:t>
            </a:r>
            <a:r>
              <a:rPr lang="en-GB" sz="3200" dirty="0"/>
              <a:t> (3), 175 – 184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/>
              <a:t>Shirley, P. (1991). Discrepancy as a Quality Measure for Sample Distributions. </a:t>
            </a:r>
            <a:r>
              <a:rPr lang="en-GB" sz="3200" i="1" dirty="0"/>
              <a:t>Proceedings of </a:t>
            </a:r>
            <a:r>
              <a:rPr lang="en-GB" sz="3200" i="1" dirty="0" err="1"/>
              <a:t>Eurographics</a:t>
            </a:r>
            <a:r>
              <a:rPr lang="en-GB" sz="3200" i="1" dirty="0"/>
              <a:t>. </a:t>
            </a:r>
            <a:r>
              <a:rPr lang="en-GB" sz="3200" dirty="0" smtClean="0"/>
              <a:t>183-193</a:t>
            </a:r>
          </a:p>
          <a:p>
            <a:endParaRPr lang="en-GB" sz="3200" dirty="0" smtClean="0"/>
          </a:p>
          <a:p>
            <a:r>
              <a:rPr lang="en-US" sz="3200" dirty="0"/>
              <a:t>G, </a:t>
            </a:r>
            <a:r>
              <a:rPr lang="en-US" sz="3200" dirty="0" err="1"/>
              <a:t>Marsaglia</a:t>
            </a:r>
            <a:r>
              <a:rPr lang="en-US" sz="3200" dirty="0"/>
              <a:t>. (1972). Choosing a point from the surface of a sphere. The Annals of Mathematical Statistics. 43, 2. p 645 - </a:t>
            </a:r>
            <a:r>
              <a:rPr lang="en-US" sz="3200" dirty="0" smtClean="0"/>
              <a:t>646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75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572250" cy="599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>
            <a:off x="1043608" y="1340768"/>
            <a:ext cx="6264696" cy="4255995"/>
          </a:xfrm>
          <a:prstGeom prst="rtTriangl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23928" y="24208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|5|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7452320" y="328498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 smtClean="0">
                <a:solidFill>
                  <a:prstClr val="white"/>
                </a:solidFill>
              </a:rPr>
              <a:t>|3|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5589240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 smtClean="0">
                <a:solidFill>
                  <a:prstClr val="white"/>
                </a:solidFill>
              </a:rPr>
              <a:t>|4|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83671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Mag</a:t>
            </a:r>
            <a:r>
              <a:rPr lang="en-GB" sz="4000" b="1" baseline="30000" dirty="0" err="1" smtClean="0"/>
              <a:t>max</a:t>
            </a:r>
            <a:r>
              <a:rPr lang="en-GB" sz="4000" b="1" dirty="0" smtClean="0"/>
              <a:t>: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7465 -0.2300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3068</TotalTime>
  <Words>1396</Words>
  <Application>Microsoft Office PowerPoint</Application>
  <PresentationFormat>On-screen Show (4:3)</PresentationFormat>
  <Paragraphs>638</Paragraphs>
  <Slides>76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Technic</vt:lpstr>
      <vt:lpstr>Environmentally Affected Tree Growth using  L-Systems and Voxels</vt:lpstr>
      <vt:lpstr>Contents</vt:lpstr>
      <vt:lpstr>Summary of Intent</vt:lpstr>
      <vt:lpstr>Collision avoidance</vt:lpstr>
      <vt:lpstr>Phototropism</vt:lpstr>
      <vt:lpstr>Competition</vt:lpstr>
      <vt:lpstr>Voxelising Collision Object</vt:lpstr>
      <vt:lpstr>Slide 8</vt:lpstr>
      <vt:lpstr>Slide 9</vt:lpstr>
      <vt:lpstr>Slide 10</vt:lpstr>
      <vt:lpstr>Slide 11</vt:lpstr>
      <vt:lpstr>Slide 12</vt:lpstr>
      <vt:lpstr>Getting Voxel Index</vt:lpstr>
      <vt:lpstr>Slide 14</vt:lpstr>
      <vt:lpstr>Slide 15</vt:lpstr>
      <vt:lpstr>Path finding using voxels</vt:lpstr>
      <vt:lpstr>When growing a branch</vt:lpstr>
      <vt:lpstr>Slide 18</vt:lpstr>
      <vt:lpstr>Slide 19</vt:lpstr>
      <vt:lpstr>Slide 20</vt:lpstr>
      <vt:lpstr>Collision avoidance</vt:lpstr>
      <vt:lpstr>Collision avoidance</vt:lpstr>
      <vt:lpstr>Collision avoidance</vt:lpstr>
      <vt:lpstr>Phototropism</vt:lpstr>
      <vt:lpstr>Phototropism</vt:lpstr>
      <vt:lpstr>Luminosity</vt:lpstr>
      <vt:lpstr>Ambient (Eamb )</vt:lpstr>
      <vt:lpstr>N-Rooks</vt:lpstr>
      <vt:lpstr>N-Rooks - Normalized</vt:lpstr>
      <vt:lpstr>N-Rooks - Normalized</vt:lpstr>
      <vt:lpstr>Marsaglias Spherical Scatter</vt:lpstr>
      <vt:lpstr>Marsaglias Spherical Scatter</vt:lpstr>
      <vt:lpstr>Marsaglias Spherical Scatter</vt:lpstr>
      <vt:lpstr>How many sample points (n = 20) ?</vt:lpstr>
      <vt:lpstr>The effect of increased rays and voxel size on luminosity values</vt:lpstr>
      <vt:lpstr>The effect of increased rays and voxel size on luminosity values</vt:lpstr>
      <vt:lpstr>The RSD value when comparing voxel size and number of rays to calculate lumination</vt:lpstr>
      <vt:lpstr>Ambient light</vt:lpstr>
      <vt:lpstr>Direct (Edir )</vt:lpstr>
      <vt:lpstr>Sun Arch</vt:lpstr>
      <vt:lpstr>Sun Arch</vt:lpstr>
      <vt:lpstr>Luminosity</vt:lpstr>
      <vt:lpstr>Luminosity</vt:lpstr>
      <vt:lpstr>Luminosity</vt:lpstr>
      <vt:lpstr>Growth rate</vt:lpstr>
      <vt:lpstr>Leaf growth</vt:lpstr>
      <vt:lpstr>E affecting growth direction</vt:lpstr>
      <vt:lpstr>Rotation</vt:lpstr>
      <vt:lpstr>Rotation</vt:lpstr>
      <vt:lpstr>Rotation</vt:lpstr>
      <vt:lpstr>Rotation</vt:lpstr>
      <vt:lpstr>Rotation</vt:lpstr>
      <vt:lpstr>Sorting L-String</vt:lpstr>
      <vt:lpstr>Problem with L-String</vt:lpstr>
      <vt:lpstr>Sorting string</vt:lpstr>
      <vt:lpstr>Sorting string</vt:lpstr>
      <vt:lpstr>Sorting string</vt:lpstr>
      <vt:lpstr>Sorting string</vt:lpstr>
      <vt:lpstr>Sorting string</vt:lpstr>
      <vt:lpstr>New L-String Interpretation</vt:lpstr>
      <vt:lpstr>New L-String Interpretation</vt:lpstr>
      <vt:lpstr>Self collision</vt:lpstr>
      <vt:lpstr>Geometry Occlusion &amp; Collision</vt:lpstr>
      <vt:lpstr>Geometry &amp; Self-Occlusion &amp; Collision</vt:lpstr>
      <vt:lpstr>Growing Multiple Trees</vt:lpstr>
      <vt:lpstr>Linked-Structures</vt:lpstr>
      <vt:lpstr>Slide 67</vt:lpstr>
      <vt:lpstr>Slide 68</vt:lpstr>
      <vt:lpstr>Next Stage</vt:lpstr>
      <vt:lpstr>Next stage</vt:lpstr>
      <vt:lpstr>Project management</vt:lpstr>
      <vt:lpstr>Gant chart</vt:lpstr>
      <vt:lpstr>Blog – aleeuwenberg.com</vt:lpstr>
      <vt:lpstr>Summary</vt:lpstr>
      <vt:lpstr>Questions please</vt:lpstr>
      <vt:lpstr>References</vt:lpstr>
    </vt:vector>
  </TitlesOfParts>
  <Company>Swansea 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Environmentally affected tree growth using  L-Systems and voxels</dc:title>
  <dc:creator>Leeuwenberg Andrew</dc:creator>
  <cp:lastModifiedBy>Andrew</cp:lastModifiedBy>
  <cp:revision>272</cp:revision>
  <dcterms:created xsi:type="dcterms:W3CDTF">2014-01-31T10:03:52Z</dcterms:created>
  <dcterms:modified xsi:type="dcterms:W3CDTF">2014-03-22T22:26:18Z</dcterms:modified>
</cp:coreProperties>
</file>