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6"/>
  </p:notesMasterIdLst>
  <p:sldIdLst>
    <p:sldId id="331" r:id="rId2"/>
    <p:sldId id="257" r:id="rId3"/>
    <p:sldId id="267" r:id="rId4"/>
    <p:sldId id="268" r:id="rId5"/>
    <p:sldId id="273" r:id="rId6"/>
    <p:sldId id="332" r:id="rId7"/>
    <p:sldId id="371" r:id="rId8"/>
    <p:sldId id="372" r:id="rId9"/>
    <p:sldId id="373" r:id="rId10"/>
    <p:sldId id="289" r:id="rId11"/>
    <p:sldId id="282" r:id="rId12"/>
    <p:sldId id="283" r:id="rId13"/>
    <p:sldId id="287" r:id="rId14"/>
    <p:sldId id="284" r:id="rId15"/>
    <p:sldId id="262" r:id="rId16"/>
    <p:sldId id="288" r:id="rId17"/>
    <p:sldId id="286" r:id="rId18"/>
    <p:sldId id="330" r:id="rId19"/>
    <p:sldId id="290" r:id="rId20"/>
    <p:sldId id="295" r:id="rId21"/>
    <p:sldId id="292" r:id="rId22"/>
    <p:sldId id="299" r:id="rId23"/>
    <p:sldId id="270" r:id="rId24"/>
    <p:sldId id="297" r:id="rId25"/>
    <p:sldId id="302" r:id="rId26"/>
    <p:sldId id="306" r:id="rId27"/>
    <p:sldId id="334" r:id="rId28"/>
    <p:sldId id="335" r:id="rId29"/>
    <p:sldId id="336" r:id="rId30"/>
    <p:sldId id="337" r:id="rId31"/>
    <p:sldId id="338" r:id="rId32"/>
    <p:sldId id="350" r:id="rId33"/>
    <p:sldId id="315" r:id="rId34"/>
    <p:sldId id="316" r:id="rId35"/>
    <p:sldId id="349" r:id="rId36"/>
    <p:sldId id="317" r:id="rId37"/>
    <p:sldId id="318" r:id="rId38"/>
    <p:sldId id="377" r:id="rId39"/>
    <p:sldId id="378" r:id="rId40"/>
    <p:sldId id="379" r:id="rId41"/>
    <p:sldId id="366" r:id="rId42"/>
    <p:sldId id="314" r:id="rId43"/>
    <p:sldId id="368" r:id="rId44"/>
    <p:sldId id="374" r:id="rId45"/>
    <p:sldId id="375" r:id="rId46"/>
    <p:sldId id="380" r:id="rId47"/>
    <p:sldId id="381" r:id="rId48"/>
    <p:sldId id="382" r:id="rId49"/>
    <p:sldId id="383" r:id="rId50"/>
    <p:sldId id="385" r:id="rId51"/>
    <p:sldId id="388" r:id="rId52"/>
    <p:sldId id="391" r:id="rId53"/>
    <p:sldId id="390" r:id="rId54"/>
    <p:sldId id="333" r:id="rId55"/>
    <p:sldId id="353" r:id="rId56"/>
    <p:sldId id="355" r:id="rId57"/>
    <p:sldId id="354" r:id="rId58"/>
    <p:sldId id="376" r:id="rId59"/>
    <p:sldId id="341" r:id="rId60"/>
    <p:sldId id="339" r:id="rId61"/>
    <p:sldId id="342" r:id="rId62"/>
    <p:sldId id="324" r:id="rId63"/>
    <p:sldId id="328" r:id="rId64"/>
    <p:sldId id="325" r:id="rId65"/>
    <p:sldId id="326" r:id="rId66"/>
    <p:sldId id="329" r:id="rId67"/>
    <p:sldId id="356" r:id="rId68"/>
    <p:sldId id="362" r:id="rId69"/>
    <p:sldId id="392" r:id="rId70"/>
    <p:sldId id="359" r:id="rId71"/>
    <p:sldId id="361" r:id="rId72"/>
    <p:sldId id="360" r:id="rId73"/>
    <p:sldId id="363" r:id="rId74"/>
    <p:sldId id="291" r:id="rId75"/>
    <p:sldId id="271" r:id="rId76"/>
    <p:sldId id="274" r:id="rId77"/>
    <p:sldId id="275" r:id="rId78"/>
    <p:sldId id="277" r:id="rId79"/>
    <p:sldId id="276" r:id="rId80"/>
    <p:sldId id="278" r:id="rId81"/>
    <p:sldId id="279" r:id="rId82"/>
    <p:sldId id="344" r:id="rId83"/>
    <p:sldId id="347" r:id="rId84"/>
    <p:sldId id="281" r:id="rId85"/>
    <p:sldId id="393" r:id="rId86"/>
    <p:sldId id="261" r:id="rId87"/>
    <p:sldId id="348" r:id="rId88"/>
    <p:sldId id="265" r:id="rId89"/>
    <p:sldId id="343" r:id="rId90"/>
    <p:sldId id="313" r:id="rId91"/>
    <p:sldId id="364" r:id="rId92"/>
    <p:sldId id="258" r:id="rId93"/>
    <p:sldId id="272" r:id="rId94"/>
    <p:sldId id="260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99FF66"/>
    <a:srgbClr val="FFA953"/>
    <a:srgbClr val="0066FF"/>
    <a:srgbClr val="009900"/>
    <a:srgbClr val="CCFFCC"/>
    <a:srgbClr val="004809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68" autoAdjust="0"/>
    <p:restoredTop sz="90022" autoAdjust="0"/>
  </p:normalViewPr>
  <p:slideViewPr>
    <p:cSldViewPr>
      <p:cViewPr>
        <p:scale>
          <a:sx n="60" d="100"/>
          <a:sy n="60" d="100"/>
        </p:scale>
        <p:origin x="-2826" y="-1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niverityWork_3rdYear\majorProject\viva_01\pythonC++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niverityWork_3rdYear\majorProject\viva_01\pythonC++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/>
              <a:t>Comparison</a:t>
            </a:r>
            <a:r>
              <a:rPr lang="en-GB" sz="1400" baseline="0"/>
              <a:t> between C++ and Python in the generation of L-System string</a:t>
            </a:r>
            <a:endParaRPr lang="en-GB" sz="1400"/>
          </a:p>
        </c:rich>
      </c:tx>
      <c:layout>
        <c:manualLayout>
          <c:xMode val="edge"/>
          <c:yMode val="edge"/>
          <c:x val="0.14624398817103726"/>
          <c:y val="1.61090442770400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111720040833162"/>
          <c:y val="0.18626209288195986"/>
          <c:w val="0.66903023410614804"/>
          <c:h val="0.64811822262699514"/>
        </c:manualLayout>
      </c:layout>
      <c:lineChart>
        <c:grouping val="standard"/>
        <c:varyColors val="0"/>
        <c:ser>
          <c:idx val="0"/>
          <c:order val="0"/>
          <c:tx>
            <c:v>Python</c:v>
          </c:tx>
          <c:spPr>
            <a:ln w="25400"/>
          </c:spPr>
          <c:marker>
            <c:symbol val="circle"/>
            <c:size val="6"/>
          </c:marker>
          <c:cat>
            <c:numRef>
              <c:f>Sheet1!$C$2:$I$2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Sheet1!$C$16:$I$16</c:f>
              <c:numCache>
                <c:formatCode>0.000</c:formatCode>
                <c:ptCount val="7"/>
                <c:pt idx="0">
                  <c:v>3.9997100830080139E-4</c:v>
                </c:pt>
                <c:pt idx="1">
                  <c:v>7.5999736785880134E-3</c:v>
                </c:pt>
                <c:pt idx="2">
                  <c:v>3.9000034332280005E-2</c:v>
                </c:pt>
                <c:pt idx="3">
                  <c:v>0.17969994544980053</c:v>
                </c:pt>
                <c:pt idx="4">
                  <c:v>1.3452999591839998</c:v>
                </c:pt>
                <c:pt idx="5">
                  <c:v>39.61070005893</c:v>
                </c:pt>
                <c:pt idx="6">
                  <c:v>2647.9034000860001</c:v>
                </c:pt>
              </c:numCache>
            </c:numRef>
          </c:val>
          <c:smooth val="0"/>
        </c:ser>
        <c:ser>
          <c:idx val="1"/>
          <c:order val="1"/>
          <c:tx>
            <c:v>C++</c:v>
          </c:tx>
          <c:spPr>
            <a:ln w="25400"/>
          </c:spPr>
          <c:marker>
            <c:symbol val="circle"/>
            <c:size val="6"/>
          </c:marker>
          <c:val>
            <c:numRef>
              <c:f>Sheet1!$M$16:$S$16</c:f>
              <c:numCache>
                <c:formatCode>0.000</c:formatCode>
                <c:ptCount val="7"/>
                <c:pt idx="0">
                  <c:v>4.9999475479109998E-3</c:v>
                </c:pt>
                <c:pt idx="1">
                  <c:v>4.2000055313090034E-3</c:v>
                </c:pt>
                <c:pt idx="2">
                  <c:v>5.1000356674179865E-3</c:v>
                </c:pt>
                <c:pt idx="3">
                  <c:v>8.3999872207660767E-3</c:v>
                </c:pt>
                <c:pt idx="4">
                  <c:v>2.6500010490420146E-2</c:v>
                </c:pt>
                <c:pt idx="5">
                  <c:v>9.709999561306043E-2</c:v>
                </c:pt>
                <c:pt idx="6">
                  <c:v>0.57400000095380199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965632"/>
        <c:axId val="49969344"/>
      </c:lineChart>
      <c:catAx>
        <c:axId val="11296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Generations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49969344"/>
        <c:crossesAt val="1.0000000000000079E-4"/>
        <c:auto val="1"/>
        <c:lblAlgn val="ctr"/>
        <c:lblOffset val="100"/>
        <c:noMultiLvlLbl val="0"/>
      </c:catAx>
      <c:valAx>
        <c:axId val="49969344"/>
        <c:scaling>
          <c:orientation val="minMax"/>
          <c:min val="1.0000000000000079E-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Processing Time</a:t>
                </a:r>
                <a:r>
                  <a:rPr lang="en-GB" baseline="0"/>
                  <a:t> (sec)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1837514865135169E-2"/>
              <c:y val="0.33052302388324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12965632"/>
        <c:crossesAt val="1"/>
        <c:crossBetween val="between"/>
      </c:valAx>
      <c:spPr>
        <a:noFill/>
        <a:ln w="12700"/>
      </c:spPr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/>
              <a:t>Comparison</a:t>
            </a:r>
            <a:r>
              <a:rPr lang="en-GB" sz="1400" baseline="0"/>
              <a:t> between C++ and Python in the generation of L-System string</a:t>
            </a:r>
            <a:endParaRPr lang="en-GB" sz="1400"/>
          </a:p>
        </c:rich>
      </c:tx>
      <c:layout>
        <c:manualLayout>
          <c:xMode val="edge"/>
          <c:yMode val="edge"/>
          <c:x val="0.14624398817103712"/>
          <c:y val="1.610904427704004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111720040833154"/>
          <c:y val="0.18626209288195975"/>
          <c:w val="0.66903023410614781"/>
          <c:h val="0.64811822262699492"/>
        </c:manualLayout>
      </c:layout>
      <c:lineChart>
        <c:grouping val="standard"/>
        <c:varyColors val="0"/>
        <c:ser>
          <c:idx val="0"/>
          <c:order val="0"/>
          <c:tx>
            <c:v>Python</c:v>
          </c:tx>
          <c:spPr>
            <a:ln w="25400"/>
          </c:spPr>
          <c:marker>
            <c:symbol val="circle"/>
            <c:size val="6"/>
          </c:marker>
          <c:cat>
            <c:numRef>
              <c:f>Sheet1!$C$2:$I$2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Sheet1!$C$16:$I$16</c:f>
              <c:numCache>
                <c:formatCode>0.000</c:formatCode>
                <c:ptCount val="7"/>
                <c:pt idx="0">
                  <c:v>3.9997100830080015E-4</c:v>
                </c:pt>
                <c:pt idx="1">
                  <c:v>7.5999736785879995E-3</c:v>
                </c:pt>
                <c:pt idx="2">
                  <c:v>3.9000034332279998E-2</c:v>
                </c:pt>
                <c:pt idx="3">
                  <c:v>0.17969994544980053</c:v>
                </c:pt>
                <c:pt idx="4">
                  <c:v>1.3452999591839998</c:v>
                </c:pt>
                <c:pt idx="5">
                  <c:v>39.61070005893</c:v>
                </c:pt>
                <c:pt idx="6">
                  <c:v>2647.9034000860001</c:v>
                </c:pt>
              </c:numCache>
            </c:numRef>
          </c:val>
          <c:smooth val="0"/>
        </c:ser>
        <c:ser>
          <c:idx val="1"/>
          <c:order val="1"/>
          <c:tx>
            <c:v>C++</c:v>
          </c:tx>
          <c:spPr>
            <a:ln w="25400"/>
          </c:spPr>
          <c:marker>
            <c:symbol val="circle"/>
            <c:size val="6"/>
          </c:marker>
          <c:val>
            <c:numRef>
              <c:f>Sheet1!$M$16:$S$16</c:f>
              <c:numCache>
                <c:formatCode>0.000</c:formatCode>
                <c:ptCount val="7"/>
                <c:pt idx="0">
                  <c:v>4.9999475479109998E-3</c:v>
                </c:pt>
                <c:pt idx="1">
                  <c:v>4.200005531309E-3</c:v>
                </c:pt>
                <c:pt idx="2">
                  <c:v>5.1000356674179752E-3</c:v>
                </c:pt>
                <c:pt idx="3">
                  <c:v>8.3999872207660611E-3</c:v>
                </c:pt>
                <c:pt idx="4">
                  <c:v>2.6500010490420098E-2</c:v>
                </c:pt>
                <c:pt idx="5">
                  <c:v>9.7099995613060028E-2</c:v>
                </c:pt>
                <c:pt idx="6">
                  <c:v>0.57400000095380199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967168"/>
        <c:axId val="96764480"/>
      </c:lineChart>
      <c:catAx>
        <c:axId val="112967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Generations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96764480"/>
        <c:crossesAt val="1.0000000000000053E-4"/>
        <c:auto val="1"/>
        <c:lblAlgn val="ctr"/>
        <c:lblOffset val="100"/>
        <c:noMultiLvlLbl val="0"/>
      </c:catAx>
      <c:valAx>
        <c:axId val="96764480"/>
        <c:scaling>
          <c:logBase val="10"/>
          <c:orientation val="minMax"/>
          <c:max val="10000"/>
          <c:min val="1.0000000000000053E-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Processing Time</a:t>
                </a:r>
                <a:r>
                  <a:rPr lang="en-GB" baseline="0"/>
                  <a:t> (sec)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1837514865135136E-2"/>
              <c:y val="0.33052302388324611"/>
            </c:manualLayout>
          </c:layout>
          <c:overlay val="0"/>
        </c:title>
        <c:numFmt formatCode="0.00E+0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12967168"/>
        <c:crossesAt val="1"/>
        <c:crossBetween val="between"/>
      </c:valAx>
      <c:spPr>
        <a:noFill/>
        <a:ln w="12700"/>
      </c:spPr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B4EED-1DE4-4C49-BF31-1E9D28002354}" type="doc">
      <dgm:prSet loTypeId="urn:microsoft.com/office/officeart/2005/8/layout/process2" loCatId="process" qsTypeId="urn:microsoft.com/office/officeart/2005/8/quickstyle/simple1" qsCatId="simple" csTypeId="urn:microsoft.com/office/officeart/2005/8/colors/accent5_4" csCatId="accent5" phldr="1"/>
      <dgm:spPr/>
    </dgm:pt>
    <dgm:pt modelId="{74A45D79-91B1-4875-8F53-45608BBF6BD3}">
      <dgm:prSet phldrT="[Text]"/>
      <dgm:spPr/>
      <dgm:t>
        <a:bodyPr/>
        <a:lstStyle/>
        <a:p>
          <a:r>
            <a:rPr lang="en-GB" dirty="0" smtClean="0"/>
            <a:t>Area of interest</a:t>
          </a:r>
          <a:endParaRPr lang="en-GB" dirty="0"/>
        </a:p>
      </dgm:t>
    </dgm:pt>
    <dgm:pt modelId="{3CFEE217-6D72-45D5-B1EA-A424EF372BBF}" type="parTrans" cxnId="{B568E7B9-B155-4249-8951-001B7002A968}">
      <dgm:prSet/>
      <dgm:spPr/>
      <dgm:t>
        <a:bodyPr/>
        <a:lstStyle/>
        <a:p>
          <a:endParaRPr lang="en-GB"/>
        </a:p>
      </dgm:t>
    </dgm:pt>
    <dgm:pt modelId="{C0A462D3-4E11-4FD7-AEA4-808D84D3198A}" type="sibTrans" cxnId="{B568E7B9-B155-4249-8951-001B7002A968}">
      <dgm:prSet/>
      <dgm:spPr/>
      <dgm:t>
        <a:bodyPr/>
        <a:lstStyle/>
        <a:p>
          <a:endParaRPr lang="en-GB"/>
        </a:p>
      </dgm:t>
    </dgm:pt>
    <dgm:pt modelId="{A52749DC-CB78-4F1C-ABB3-53F1DF070EFA}">
      <dgm:prSet phldrT="[Text]"/>
      <dgm:spPr/>
      <dgm:t>
        <a:bodyPr/>
        <a:lstStyle/>
        <a:p>
          <a:r>
            <a:rPr lang="en-GB" dirty="0" smtClean="0"/>
            <a:t>Literature review</a:t>
          </a:r>
          <a:endParaRPr lang="en-GB" dirty="0"/>
        </a:p>
      </dgm:t>
    </dgm:pt>
    <dgm:pt modelId="{222C402D-3A06-46BE-A8AA-54DD5EE77BA0}" type="parTrans" cxnId="{C6F6DA18-7552-49C3-8F7A-9B38C7E1F2B7}">
      <dgm:prSet/>
      <dgm:spPr/>
      <dgm:t>
        <a:bodyPr/>
        <a:lstStyle/>
        <a:p>
          <a:endParaRPr lang="en-GB"/>
        </a:p>
      </dgm:t>
    </dgm:pt>
    <dgm:pt modelId="{04368C38-FCCD-4AE1-8253-1D96D7070796}" type="sibTrans" cxnId="{C6F6DA18-7552-49C3-8F7A-9B38C7E1F2B7}">
      <dgm:prSet/>
      <dgm:spPr/>
      <dgm:t>
        <a:bodyPr/>
        <a:lstStyle/>
        <a:p>
          <a:endParaRPr lang="en-GB"/>
        </a:p>
      </dgm:t>
    </dgm:pt>
    <dgm:pt modelId="{63D32994-87F6-4397-87F7-6C48DCAFCBF4}">
      <dgm:prSet phldrT="[Text]"/>
      <dgm:spPr/>
      <dgm:t>
        <a:bodyPr/>
        <a:lstStyle/>
        <a:p>
          <a:r>
            <a:rPr lang="en-GB" dirty="0" smtClean="0"/>
            <a:t>Project Idea</a:t>
          </a:r>
          <a:endParaRPr lang="en-GB" dirty="0"/>
        </a:p>
      </dgm:t>
    </dgm:pt>
    <dgm:pt modelId="{97BF1D21-A031-482D-8E7E-F405E246DC43}" type="parTrans" cxnId="{20215367-4C8F-46E5-A36D-C8D93689C958}">
      <dgm:prSet/>
      <dgm:spPr/>
      <dgm:t>
        <a:bodyPr/>
        <a:lstStyle/>
        <a:p>
          <a:endParaRPr lang="en-GB"/>
        </a:p>
      </dgm:t>
    </dgm:pt>
    <dgm:pt modelId="{512C1058-5A96-4E90-A9C5-55F3204AA967}" type="sibTrans" cxnId="{20215367-4C8F-46E5-A36D-C8D93689C958}">
      <dgm:prSet/>
      <dgm:spPr/>
      <dgm:t>
        <a:bodyPr/>
        <a:lstStyle/>
        <a:p>
          <a:endParaRPr lang="en-GB"/>
        </a:p>
      </dgm:t>
    </dgm:pt>
    <dgm:pt modelId="{345CC481-7CF4-4B86-898C-B55639FF6B83}">
      <dgm:prSet phldrT="[Text]"/>
      <dgm:spPr/>
      <dgm:t>
        <a:bodyPr/>
        <a:lstStyle/>
        <a:p>
          <a:r>
            <a:rPr lang="en-GB" dirty="0" smtClean="0"/>
            <a:t>L-System</a:t>
          </a:r>
          <a:endParaRPr lang="en-GB" dirty="0"/>
        </a:p>
      </dgm:t>
    </dgm:pt>
    <dgm:pt modelId="{50E212C0-018D-42E8-9AE2-8136A8B84350}" type="parTrans" cxnId="{021C9698-1E17-4665-9B31-BC1492D6193E}">
      <dgm:prSet/>
      <dgm:spPr/>
      <dgm:t>
        <a:bodyPr/>
        <a:lstStyle/>
        <a:p>
          <a:endParaRPr lang="en-GB"/>
        </a:p>
      </dgm:t>
    </dgm:pt>
    <dgm:pt modelId="{F6FC4CBA-A83F-49D8-9823-8087E1219D7F}" type="sibTrans" cxnId="{021C9698-1E17-4665-9B31-BC1492D6193E}">
      <dgm:prSet/>
      <dgm:spPr/>
      <dgm:t>
        <a:bodyPr/>
        <a:lstStyle/>
        <a:p>
          <a:endParaRPr lang="en-GB"/>
        </a:p>
      </dgm:t>
    </dgm:pt>
    <dgm:pt modelId="{D16C7EF0-AB69-4CB2-8951-5E386B94E5FC}" type="pres">
      <dgm:prSet presAssocID="{81BB4EED-1DE4-4C49-BF31-1E9D28002354}" presName="linearFlow" presStyleCnt="0">
        <dgm:presLayoutVars>
          <dgm:resizeHandles val="exact"/>
        </dgm:presLayoutVars>
      </dgm:prSet>
      <dgm:spPr/>
    </dgm:pt>
    <dgm:pt modelId="{9F639D1D-A615-4C62-84E7-782CFCB82865}" type="pres">
      <dgm:prSet presAssocID="{74A45D79-91B1-4875-8F53-45608BBF6BD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D913D7-DAB5-460C-94AE-9762DB733BBF}" type="pres">
      <dgm:prSet presAssocID="{C0A462D3-4E11-4FD7-AEA4-808D84D3198A}" presName="sibTrans" presStyleLbl="sibTrans2D1" presStyleIdx="0" presStyleCnt="3"/>
      <dgm:spPr/>
      <dgm:t>
        <a:bodyPr/>
        <a:lstStyle/>
        <a:p>
          <a:endParaRPr lang="en-GB"/>
        </a:p>
      </dgm:t>
    </dgm:pt>
    <dgm:pt modelId="{4D37D09C-9BBD-47DB-B5DC-2EF90A6BA0CA}" type="pres">
      <dgm:prSet presAssocID="{C0A462D3-4E11-4FD7-AEA4-808D84D3198A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787A2D1E-AFCF-48CB-BF26-1576900ADA8B}" type="pres">
      <dgm:prSet presAssocID="{A52749DC-CB78-4F1C-ABB3-53F1DF070E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3D271A-E85F-43A8-B8DD-3B3337BE3B83}" type="pres">
      <dgm:prSet presAssocID="{04368C38-FCCD-4AE1-8253-1D96D7070796}" presName="sibTrans" presStyleLbl="sibTrans2D1" presStyleIdx="1" presStyleCnt="3"/>
      <dgm:spPr/>
      <dgm:t>
        <a:bodyPr/>
        <a:lstStyle/>
        <a:p>
          <a:endParaRPr lang="en-GB"/>
        </a:p>
      </dgm:t>
    </dgm:pt>
    <dgm:pt modelId="{EDE4BBFD-B780-43B9-AEA4-19CE498F5178}" type="pres">
      <dgm:prSet presAssocID="{04368C38-FCCD-4AE1-8253-1D96D7070796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7778215-AACD-4806-B521-8B8EFAEF57D6}" type="pres">
      <dgm:prSet presAssocID="{345CC481-7CF4-4B86-898C-B55639FF6B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390189-5907-4F00-A3A2-5E0A083C2864}" type="pres">
      <dgm:prSet presAssocID="{F6FC4CBA-A83F-49D8-9823-8087E1219D7F}" presName="sibTrans" presStyleLbl="sibTrans2D1" presStyleIdx="2" presStyleCnt="3"/>
      <dgm:spPr/>
      <dgm:t>
        <a:bodyPr/>
        <a:lstStyle/>
        <a:p>
          <a:endParaRPr lang="en-GB"/>
        </a:p>
      </dgm:t>
    </dgm:pt>
    <dgm:pt modelId="{488247FD-4CC7-4EB6-829A-909146997149}" type="pres">
      <dgm:prSet presAssocID="{F6FC4CBA-A83F-49D8-9823-8087E1219D7F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ECE43228-42D5-4234-B32D-43A30A18B79E}" type="pres">
      <dgm:prSet presAssocID="{63D32994-87F6-4397-87F7-6C48DCAFCBF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B4B24C8-ADC8-4704-AA85-53BA4A0FDF3B}" type="presOf" srcId="{F6FC4CBA-A83F-49D8-9823-8087E1219D7F}" destId="{C8390189-5907-4F00-A3A2-5E0A083C2864}" srcOrd="0" destOrd="0" presId="urn:microsoft.com/office/officeart/2005/8/layout/process2"/>
    <dgm:cxn modelId="{21AB0820-2F06-439A-9955-30D4A3817C98}" type="presOf" srcId="{C0A462D3-4E11-4FD7-AEA4-808D84D3198A}" destId="{4D37D09C-9BBD-47DB-B5DC-2EF90A6BA0CA}" srcOrd="1" destOrd="0" presId="urn:microsoft.com/office/officeart/2005/8/layout/process2"/>
    <dgm:cxn modelId="{C6F6DA18-7552-49C3-8F7A-9B38C7E1F2B7}" srcId="{81BB4EED-1DE4-4C49-BF31-1E9D28002354}" destId="{A52749DC-CB78-4F1C-ABB3-53F1DF070EFA}" srcOrd="1" destOrd="0" parTransId="{222C402D-3A06-46BE-A8AA-54DD5EE77BA0}" sibTransId="{04368C38-FCCD-4AE1-8253-1D96D7070796}"/>
    <dgm:cxn modelId="{4F3CE3DE-FF32-4174-AD23-7402A374C491}" type="presOf" srcId="{F6FC4CBA-A83F-49D8-9823-8087E1219D7F}" destId="{488247FD-4CC7-4EB6-829A-909146997149}" srcOrd="1" destOrd="0" presId="urn:microsoft.com/office/officeart/2005/8/layout/process2"/>
    <dgm:cxn modelId="{CC5D5725-38AD-4323-B6D3-E9BEBD3ED31F}" type="presOf" srcId="{63D32994-87F6-4397-87F7-6C48DCAFCBF4}" destId="{ECE43228-42D5-4234-B32D-43A30A18B79E}" srcOrd="0" destOrd="0" presId="urn:microsoft.com/office/officeart/2005/8/layout/process2"/>
    <dgm:cxn modelId="{B568E7B9-B155-4249-8951-001B7002A968}" srcId="{81BB4EED-1DE4-4C49-BF31-1E9D28002354}" destId="{74A45D79-91B1-4875-8F53-45608BBF6BD3}" srcOrd="0" destOrd="0" parTransId="{3CFEE217-6D72-45D5-B1EA-A424EF372BBF}" sibTransId="{C0A462D3-4E11-4FD7-AEA4-808D84D3198A}"/>
    <dgm:cxn modelId="{20215367-4C8F-46E5-A36D-C8D93689C958}" srcId="{81BB4EED-1DE4-4C49-BF31-1E9D28002354}" destId="{63D32994-87F6-4397-87F7-6C48DCAFCBF4}" srcOrd="3" destOrd="0" parTransId="{97BF1D21-A031-482D-8E7E-F405E246DC43}" sibTransId="{512C1058-5A96-4E90-A9C5-55F3204AA967}"/>
    <dgm:cxn modelId="{F1363F94-4E99-46E6-935B-29D775E0ECCB}" type="presOf" srcId="{04368C38-FCCD-4AE1-8253-1D96D7070796}" destId="{EDE4BBFD-B780-43B9-AEA4-19CE498F5178}" srcOrd="1" destOrd="0" presId="urn:microsoft.com/office/officeart/2005/8/layout/process2"/>
    <dgm:cxn modelId="{947AD043-22E8-4875-8DC6-EB2CE8CAF36C}" type="presOf" srcId="{A52749DC-CB78-4F1C-ABB3-53F1DF070EFA}" destId="{787A2D1E-AFCF-48CB-BF26-1576900ADA8B}" srcOrd="0" destOrd="0" presId="urn:microsoft.com/office/officeart/2005/8/layout/process2"/>
    <dgm:cxn modelId="{F1FF0153-61C5-4205-B573-0E347A1F275D}" type="presOf" srcId="{81BB4EED-1DE4-4C49-BF31-1E9D28002354}" destId="{D16C7EF0-AB69-4CB2-8951-5E386B94E5FC}" srcOrd="0" destOrd="0" presId="urn:microsoft.com/office/officeart/2005/8/layout/process2"/>
    <dgm:cxn modelId="{38BCF2AB-9483-4215-9816-71865357A7F5}" type="presOf" srcId="{74A45D79-91B1-4875-8F53-45608BBF6BD3}" destId="{9F639D1D-A615-4C62-84E7-782CFCB82865}" srcOrd="0" destOrd="0" presId="urn:microsoft.com/office/officeart/2005/8/layout/process2"/>
    <dgm:cxn modelId="{021C9698-1E17-4665-9B31-BC1492D6193E}" srcId="{81BB4EED-1DE4-4C49-BF31-1E9D28002354}" destId="{345CC481-7CF4-4B86-898C-B55639FF6B83}" srcOrd="2" destOrd="0" parTransId="{50E212C0-018D-42E8-9AE2-8136A8B84350}" sibTransId="{F6FC4CBA-A83F-49D8-9823-8087E1219D7F}"/>
    <dgm:cxn modelId="{3112CED1-0C4A-4148-ADEF-911612BB3F75}" type="presOf" srcId="{04368C38-FCCD-4AE1-8253-1D96D7070796}" destId="{C03D271A-E85F-43A8-B8DD-3B3337BE3B83}" srcOrd="0" destOrd="0" presId="urn:microsoft.com/office/officeart/2005/8/layout/process2"/>
    <dgm:cxn modelId="{8FB6A5B5-64B3-4A64-95D3-DAFBDA4DDAFE}" type="presOf" srcId="{C0A462D3-4E11-4FD7-AEA4-808D84D3198A}" destId="{CCD913D7-DAB5-460C-94AE-9762DB733BBF}" srcOrd="0" destOrd="0" presId="urn:microsoft.com/office/officeart/2005/8/layout/process2"/>
    <dgm:cxn modelId="{664FE055-86D4-40ED-A1E8-6DA5FDF9F6E1}" type="presOf" srcId="{345CC481-7CF4-4B86-898C-B55639FF6B83}" destId="{E7778215-AACD-4806-B521-8B8EFAEF57D6}" srcOrd="0" destOrd="0" presId="urn:microsoft.com/office/officeart/2005/8/layout/process2"/>
    <dgm:cxn modelId="{47727299-47F0-4CC5-9EE8-F204B15A1C62}" type="presParOf" srcId="{D16C7EF0-AB69-4CB2-8951-5E386B94E5FC}" destId="{9F639D1D-A615-4C62-84E7-782CFCB82865}" srcOrd="0" destOrd="0" presId="urn:microsoft.com/office/officeart/2005/8/layout/process2"/>
    <dgm:cxn modelId="{4600DFD1-7790-4D46-AF4C-D36C56C33522}" type="presParOf" srcId="{D16C7EF0-AB69-4CB2-8951-5E386B94E5FC}" destId="{CCD913D7-DAB5-460C-94AE-9762DB733BBF}" srcOrd="1" destOrd="0" presId="urn:microsoft.com/office/officeart/2005/8/layout/process2"/>
    <dgm:cxn modelId="{4F10FCB0-9DFD-49AF-BF23-3C6C5FDEDC41}" type="presParOf" srcId="{CCD913D7-DAB5-460C-94AE-9762DB733BBF}" destId="{4D37D09C-9BBD-47DB-B5DC-2EF90A6BA0CA}" srcOrd="0" destOrd="0" presId="urn:microsoft.com/office/officeart/2005/8/layout/process2"/>
    <dgm:cxn modelId="{1D615807-98A7-48A4-A744-99071FB47217}" type="presParOf" srcId="{D16C7EF0-AB69-4CB2-8951-5E386B94E5FC}" destId="{787A2D1E-AFCF-48CB-BF26-1576900ADA8B}" srcOrd="2" destOrd="0" presId="urn:microsoft.com/office/officeart/2005/8/layout/process2"/>
    <dgm:cxn modelId="{5564B989-E456-4AE4-9866-A7A69DE954C5}" type="presParOf" srcId="{D16C7EF0-AB69-4CB2-8951-5E386B94E5FC}" destId="{C03D271A-E85F-43A8-B8DD-3B3337BE3B83}" srcOrd="3" destOrd="0" presId="urn:microsoft.com/office/officeart/2005/8/layout/process2"/>
    <dgm:cxn modelId="{CE61D78C-C943-41A8-98D6-1B963B924203}" type="presParOf" srcId="{C03D271A-E85F-43A8-B8DD-3B3337BE3B83}" destId="{EDE4BBFD-B780-43B9-AEA4-19CE498F5178}" srcOrd="0" destOrd="0" presId="urn:microsoft.com/office/officeart/2005/8/layout/process2"/>
    <dgm:cxn modelId="{1E59028B-A4F6-40B4-9A4B-FF8B13D61776}" type="presParOf" srcId="{D16C7EF0-AB69-4CB2-8951-5E386B94E5FC}" destId="{E7778215-AACD-4806-B521-8B8EFAEF57D6}" srcOrd="4" destOrd="0" presId="urn:microsoft.com/office/officeart/2005/8/layout/process2"/>
    <dgm:cxn modelId="{6EC51CD7-893D-444F-B733-BFD227943966}" type="presParOf" srcId="{D16C7EF0-AB69-4CB2-8951-5E386B94E5FC}" destId="{C8390189-5907-4F00-A3A2-5E0A083C2864}" srcOrd="5" destOrd="0" presId="urn:microsoft.com/office/officeart/2005/8/layout/process2"/>
    <dgm:cxn modelId="{045F5A00-226B-4D79-A4D5-1C57E9B205F0}" type="presParOf" srcId="{C8390189-5907-4F00-A3A2-5E0A083C2864}" destId="{488247FD-4CC7-4EB6-829A-909146997149}" srcOrd="0" destOrd="0" presId="urn:microsoft.com/office/officeart/2005/8/layout/process2"/>
    <dgm:cxn modelId="{861F7EBF-0994-4C19-8F37-8E9BAFD61353}" type="presParOf" srcId="{D16C7EF0-AB69-4CB2-8951-5E386B94E5FC}" destId="{ECE43228-42D5-4234-B32D-43A30A18B79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39D1D-A615-4C62-84E7-782CFCB82865}">
      <dsp:nvSpPr>
        <dsp:cNvPr id="0" name=""/>
        <dsp:cNvSpPr/>
      </dsp:nvSpPr>
      <dsp:spPr>
        <a:xfrm>
          <a:off x="2993911" y="2209"/>
          <a:ext cx="1479777" cy="82209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Area of interest</a:t>
          </a:r>
          <a:endParaRPr lang="en-GB" sz="2200" kern="1200" dirty="0"/>
        </a:p>
      </dsp:txBody>
      <dsp:txXfrm>
        <a:off x="3017989" y="26287"/>
        <a:ext cx="1431621" cy="773942"/>
      </dsp:txXfrm>
    </dsp:sp>
    <dsp:sp modelId="{CCD913D7-DAB5-460C-94AE-9762DB733BBF}">
      <dsp:nvSpPr>
        <dsp:cNvPr id="0" name=""/>
        <dsp:cNvSpPr/>
      </dsp:nvSpPr>
      <dsp:spPr>
        <a:xfrm rot="5400000">
          <a:off x="3579656" y="844861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-5400000">
        <a:off x="3622817" y="875689"/>
        <a:ext cx="221966" cy="215801"/>
      </dsp:txXfrm>
    </dsp:sp>
    <dsp:sp modelId="{787A2D1E-AFCF-48CB-BF26-1576900ADA8B}">
      <dsp:nvSpPr>
        <dsp:cNvPr id="0" name=""/>
        <dsp:cNvSpPr/>
      </dsp:nvSpPr>
      <dsp:spPr>
        <a:xfrm>
          <a:off x="2993911" y="1235358"/>
          <a:ext cx="1479777" cy="82209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30968"/>
            <a:satOff val="7967"/>
            <a:lumOff val="162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Literature review</a:t>
          </a:r>
          <a:endParaRPr lang="en-GB" sz="2200" kern="1200" dirty="0"/>
        </a:p>
      </dsp:txBody>
      <dsp:txXfrm>
        <a:off x="3017989" y="1259436"/>
        <a:ext cx="1431621" cy="773942"/>
      </dsp:txXfrm>
    </dsp:sp>
    <dsp:sp modelId="{C03D271A-E85F-43A8-B8DD-3B3337BE3B83}">
      <dsp:nvSpPr>
        <dsp:cNvPr id="0" name=""/>
        <dsp:cNvSpPr/>
      </dsp:nvSpPr>
      <dsp:spPr>
        <a:xfrm rot="5400000">
          <a:off x="3579656" y="2078009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44312"/>
            <a:satOff val="1368"/>
            <a:lumOff val="111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-5400000">
        <a:off x="3622817" y="2108837"/>
        <a:ext cx="221966" cy="215801"/>
      </dsp:txXfrm>
    </dsp:sp>
    <dsp:sp modelId="{E7778215-AACD-4806-B521-8B8EFAEF57D6}">
      <dsp:nvSpPr>
        <dsp:cNvPr id="0" name=""/>
        <dsp:cNvSpPr/>
      </dsp:nvSpPr>
      <dsp:spPr>
        <a:xfrm>
          <a:off x="2993911" y="2468506"/>
          <a:ext cx="1479777" cy="82209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61936"/>
            <a:satOff val="15934"/>
            <a:lumOff val="324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L-System</a:t>
          </a:r>
          <a:endParaRPr lang="en-GB" sz="2200" kern="1200" dirty="0"/>
        </a:p>
      </dsp:txBody>
      <dsp:txXfrm>
        <a:off x="3017989" y="2492584"/>
        <a:ext cx="1431621" cy="773942"/>
      </dsp:txXfrm>
    </dsp:sp>
    <dsp:sp modelId="{C8390189-5907-4F00-A3A2-5E0A083C2864}">
      <dsp:nvSpPr>
        <dsp:cNvPr id="0" name=""/>
        <dsp:cNvSpPr/>
      </dsp:nvSpPr>
      <dsp:spPr>
        <a:xfrm rot="5400000">
          <a:off x="3579656" y="3311157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44312"/>
            <a:satOff val="1368"/>
            <a:lumOff val="111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-5400000">
        <a:off x="3622817" y="3341985"/>
        <a:ext cx="221966" cy="215801"/>
      </dsp:txXfrm>
    </dsp:sp>
    <dsp:sp modelId="{ECE43228-42D5-4234-B32D-43A30A18B79E}">
      <dsp:nvSpPr>
        <dsp:cNvPr id="0" name=""/>
        <dsp:cNvSpPr/>
      </dsp:nvSpPr>
      <dsp:spPr>
        <a:xfrm>
          <a:off x="2993911" y="3701654"/>
          <a:ext cx="1479777" cy="82209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30968"/>
            <a:satOff val="7967"/>
            <a:lumOff val="162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Project Idea</a:t>
          </a:r>
          <a:endParaRPr lang="en-GB" sz="2200" kern="1200" dirty="0"/>
        </a:p>
      </dsp:txBody>
      <dsp:txXfrm>
        <a:off x="3017989" y="3725732"/>
        <a:ext cx="1431621" cy="773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DAD5C-E456-446A-9058-5E157EB2A5FA}" type="datetimeFigureOut">
              <a:rPr lang="en-GB" smtClean="0"/>
              <a:pPr/>
              <a:t>09/12/2013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C5860-57E3-414C-8D2A-CE258F3724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3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5860-57E3-414C-8D2A-CE258F37244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261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Next we see if a path can be traced from the </a:t>
            </a:r>
            <a:r>
              <a:rPr lang="en-GB" dirty="0" err="1" smtClean="0"/>
              <a:t>voxel</a:t>
            </a:r>
            <a:r>
              <a:rPr lang="en-GB" dirty="0" smtClean="0"/>
              <a:t> to the sky hemisphere</a:t>
            </a:r>
            <a:r>
              <a:rPr lang="en-GB" baseline="0" dirty="0" smtClean="0"/>
              <a:t> traversing along the ray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5860-57E3-414C-8D2A-CE258F372441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Produce</a:t>
            </a:r>
            <a:r>
              <a:rPr lang="en-GB" baseline="0" dirty="0" smtClean="0"/>
              <a:t> leaf branch: </a:t>
            </a:r>
            <a:r>
              <a:rPr lang="en-GB" baseline="0" dirty="0" err="1" smtClean="0"/>
              <a:t>Stochasitc</a:t>
            </a:r>
            <a:r>
              <a:rPr lang="en-GB" baseline="0" dirty="0" smtClean="0"/>
              <a:t> L-system values are no longer based on probability but rather light intensity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5860-57E3-414C-8D2A-CE258F372441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Good for small samples and when working in 2 dimensions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5860-57E3-414C-8D2A-CE258F372441}" type="slidenum">
              <a:rPr lang="en-GB" smtClean="0"/>
              <a:pPr/>
              <a:t>64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Each row and </a:t>
            </a:r>
            <a:r>
              <a:rPr lang="en-GB" dirty="0" err="1" smtClean="0"/>
              <a:t>colum</a:t>
            </a:r>
            <a:r>
              <a:rPr lang="en-GB" dirty="0" smtClean="0"/>
              <a:t> will have one </a:t>
            </a:r>
            <a:r>
              <a:rPr lang="en-GB" dirty="0" err="1" smtClean="0"/>
              <a:t>samepl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5860-57E3-414C-8D2A-CE258F372441}" type="slidenum">
              <a:rPr lang="en-GB" smtClean="0"/>
              <a:pPr/>
              <a:t>65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5860-57E3-414C-8D2A-CE258F372441}" type="slidenum">
              <a:rPr lang="en-GB" smtClean="0"/>
              <a:pPr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4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 </a:t>
            </a:r>
            <a:r>
              <a:rPr lang="en-GB" dirty="0" err="1" smtClean="0"/>
              <a:t>time.time</a:t>
            </a:r>
            <a:r>
              <a:rPr lang="en-GB" dirty="0" smtClean="0"/>
              <a:t> as </a:t>
            </a:r>
            <a:r>
              <a:rPr lang="en-GB" dirty="0" err="1" smtClean="0"/>
              <a:t>timeit</a:t>
            </a:r>
            <a:r>
              <a:rPr lang="en-GB" dirty="0" smtClean="0"/>
              <a:t> does not work in this</a:t>
            </a:r>
            <a:r>
              <a:rPr lang="en-GB" baseline="0" dirty="0" smtClean="0"/>
              <a:t> instance as I need to collate the </a:t>
            </a:r>
            <a:r>
              <a:rPr lang="en-GB" baseline="0" dirty="0" err="1" smtClean="0"/>
              <a:t>args</a:t>
            </a:r>
            <a:r>
              <a:rPr lang="en-GB" baseline="0" dirty="0" smtClean="0"/>
              <a:t> and pass them to the .</a:t>
            </a:r>
            <a:r>
              <a:rPr lang="en-GB" baseline="0" dirty="0" err="1" smtClean="0"/>
              <a:t>mll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plugin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5860-57E3-414C-8D2A-CE258F372441}" type="slidenum">
              <a:rPr lang="en-GB" smtClean="0"/>
              <a:pPr/>
              <a:t>75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After working with</a:t>
            </a:r>
            <a:r>
              <a:rPr lang="en-GB" baseline="0" dirty="0" smtClean="0"/>
              <a:t> this for some time I felt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could scope out a </a:t>
            </a:r>
            <a:r>
              <a:rPr lang="en-GB" baseline="0" dirty="0" err="1" smtClean="0"/>
              <a:t>feasable</a:t>
            </a:r>
            <a:r>
              <a:rPr lang="en-GB" baseline="0" dirty="0" smtClean="0"/>
              <a:t> project idea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5860-57E3-414C-8D2A-CE258F372441}" type="slidenum">
              <a:rPr lang="en-GB" smtClean="0"/>
              <a:pPr/>
              <a:t>83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Here are some films with large scale CGI generated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environmnets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5860-57E3-414C-8D2A-CE258F37244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fractal is a mathematical set that has a fractal dimension that usually exceeds its topological dimension</a:t>
            </a:r>
          </a:p>
          <a:p>
            <a:r>
              <a:rPr lang="en-GB" dirty="0" smtClean="0"/>
              <a:t>Fractal</a:t>
            </a:r>
            <a:r>
              <a:rPr lang="en-GB" baseline="0" dirty="0" smtClean="0"/>
              <a:t>s are </a:t>
            </a:r>
            <a:r>
              <a:rPr lang="en-GB" baseline="0" dirty="0" err="1" smtClean="0"/>
              <a:t>usefull</a:t>
            </a:r>
            <a:r>
              <a:rPr lang="en-GB" baseline="0" dirty="0" smtClean="0"/>
              <a:t> for describing nature because they deal with roughness rather than maths which deals with smoothness &amp; </a:t>
            </a:r>
            <a:r>
              <a:rPr lang="en-GB" baseline="0" dirty="0" err="1" smtClean="0"/>
              <a:t>regualrity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Fractal length is therefore infinite where as plants are finite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5860-57E3-414C-8D2A-CE258F37244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2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5860-57E3-414C-8D2A-CE258F37244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5860-57E3-414C-8D2A-CE258F37244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According to Kolmogorov [80], the complexity of an object can be measured by the length of the shortest algorithm that generates it. In this sense, many fractals are particularly simple objects.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5860-57E3-414C-8D2A-CE258F37244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419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5860-57E3-414C-8D2A-CE258F37244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4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</a:t>
            </a:r>
            <a:r>
              <a:rPr lang="en-GB" baseline="0" dirty="0" smtClean="0"/>
              <a:t> the l-systems are grown I will change the </a:t>
            </a:r>
            <a:r>
              <a:rPr lang="en-GB" baseline="0" dirty="0" err="1" smtClean="0"/>
              <a:t>voxels</a:t>
            </a:r>
            <a:r>
              <a:rPr lang="en-GB" baseline="0" dirty="0" smtClean="0"/>
              <a:t> that it passes through from empty to full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5860-57E3-414C-8D2A-CE258F372441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5860-57E3-414C-8D2A-CE258F372441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9453-F7D7-4149-814B-1D6DD711BC4A}" type="datetimeFigureOut">
              <a:rPr lang="en-GB" smtClean="0"/>
              <a:pPr/>
              <a:t>09/12/2013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8728-07FC-47B8-B81D-73C61057D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9453-F7D7-4149-814B-1D6DD711BC4A}" type="datetimeFigureOut">
              <a:rPr lang="en-GB" smtClean="0"/>
              <a:pPr/>
              <a:t>09/12/2013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8728-07FC-47B8-B81D-73C61057D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9453-F7D7-4149-814B-1D6DD711BC4A}" type="datetimeFigureOut">
              <a:rPr lang="en-GB" smtClean="0"/>
              <a:pPr/>
              <a:t>09/12/2013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8728-07FC-47B8-B81D-73C61057D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9453-F7D7-4149-814B-1D6DD711BC4A}" type="datetimeFigureOut">
              <a:rPr lang="en-GB" smtClean="0"/>
              <a:pPr/>
              <a:t>09/12/2013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8728-07FC-47B8-B81D-73C61057D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9453-F7D7-4149-814B-1D6DD711BC4A}" type="datetimeFigureOut">
              <a:rPr lang="en-GB" smtClean="0"/>
              <a:pPr/>
              <a:t>09/12/2013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8728-07FC-47B8-B81D-73C61057D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9453-F7D7-4149-814B-1D6DD711BC4A}" type="datetimeFigureOut">
              <a:rPr lang="en-GB" smtClean="0"/>
              <a:pPr/>
              <a:t>09/12/2013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8728-07FC-47B8-B81D-73C61057D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9453-F7D7-4149-814B-1D6DD711BC4A}" type="datetimeFigureOut">
              <a:rPr lang="en-GB" smtClean="0"/>
              <a:pPr/>
              <a:t>09/12/2013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8728-07FC-47B8-B81D-73C61057D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9453-F7D7-4149-814B-1D6DD711BC4A}" type="datetimeFigureOut">
              <a:rPr lang="en-GB" smtClean="0"/>
              <a:pPr/>
              <a:t>09/12/2013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FF8728-07FC-47B8-B81D-73C61057DB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9453-F7D7-4149-814B-1D6DD711BC4A}" type="datetimeFigureOut">
              <a:rPr lang="en-GB" smtClean="0"/>
              <a:pPr/>
              <a:t>09/12/2013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8728-07FC-47B8-B81D-73C61057D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9453-F7D7-4149-814B-1D6DD711BC4A}" type="datetimeFigureOut">
              <a:rPr lang="en-GB" smtClean="0"/>
              <a:pPr/>
              <a:t>09/12/2013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4FF8728-07FC-47B8-B81D-73C61057D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73E9453-F7D7-4149-814B-1D6DD711BC4A}" type="datetimeFigureOut">
              <a:rPr lang="en-GB" smtClean="0"/>
              <a:pPr/>
              <a:t>09/12/2013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8728-07FC-47B8-B81D-73C61057D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73E9453-F7D7-4149-814B-1D6DD711BC4A}" type="datetimeFigureOut">
              <a:rPr lang="en-GB" smtClean="0"/>
              <a:pPr/>
              <a:t>09/12/2013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FF8728-07FC-47B8-B81D-73C61057DB1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640960" cy="4869160"/>
          </a:xfrm>
        </p:spPr>
        <p:txBody>
          <a:bodyPr>
            <a:normAutofit fontScale="90000"/>
          </a:bodyPr>
          <a:lstStyle/>
          <a:p>
            <a:pPr algn="l"/>
            <a:r>
              <a:rPr lang="en-GB" sz="4900" cap="none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Space and Photo sensitive L-Systems </a:t>
            </a:r>
            <a:r>
              <a:rPr lang="en-GB" sz="4900" cap="none" dirty="0" smtClean="0">
                <a:ln w="18000">
                  <a:solidFill>
                    <a:srgbClr val="FF993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GB" sz="4900" cap="none" dirty="0" smtClean="0">
                <a:ln w="18000">
                  <a:solidFill>
                    <a:srgbClr val="FF993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</a:br>
            <a:r>
              <a:rPr lang="en-GB" sz="4900" cap="none" dirty="0" smtClean="0">
                <a:ln w="18000">
                  <a:solidFill>
                    <a:srgbClr val="FF993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GB" sz="4900" cap="none" dirty="0" smtClean="0">
                <a:ln w="18000">
                  <a:solidFill>
                    <a:srgbClr val="FF993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</a:br>
            <a:r>
              <a:rPr lang="en-GB" sz="3600" cap="none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Andrew </a:t>
            </a:r>
            <a:r>
              <a:rPr lang="en-GB" sz="3600" cap="none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Leeuwenberg</a:t>
            </a:r>
            <a:r>
              <a:rPr lang="en-GB" sz="3600" cap="none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GB" sz="3600" cap="none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</a:br>
            <a:r>
              <a:rPr lang="en-GB" sz="72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GB" sz="7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GB" sz="31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GB" sz="31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GB" sz="31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GB" sz="3100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en-GB" sz="31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467600" cy="1143000"/>
          </a:xfrm>
        </p:spPr>
        <p:txBody>
          <a:bodyPr/>
          <a:lstStyle/>
          <a:p>
            <a:pPr algn="ctr"/>
            <a:r>
              <a:rPr lang="en-GB" b="1" dirty="0" smtClean="0">
                <a:latin typeface="Arial Black" pitchFamily="34" charset="0"/>
              </a:rPr>
              <a:t>Approach</a:t>
            </a:r>
            <a:endParaRPr lang="en-GB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Procedural Plants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Fractal concept</a:t>
            </a:r>
          </a:p>
          <a:p>
            <a:r>
              <a:rPr lang="en-GB" dirty="0" smtClean="0"/>
              <a:t>Self similarity</a:t>
            </a:r>
          </a:p>
          <a:p>
            <a:endParaRPr lang="en-GB" dirty="0"/>
          </a:p>
          <a:p>
            <a:r>
              <a:rPr lang="en-GB" dirty="0"/>
              <a:t>N</a:t>
            </a:r>
            <a:r>
              <a:rPr lang="en-GB" dirty="0" smtClean="0"/>
              <a:t>ot </a:t>
            </a:r>
            <a:r>
              <a:rPr lang="en-GB" dirty="0"/>
              <a:t>true </a:t>
            </a:r>
            <a:r>
              <a:rPr lang="en-GB" dirty="0" smtClean="0"/>
              <a:t>fractals</a:t>
            </a:r>
          </a:p>
          <a:p>
            <a:pPr lvl="1"/>
            <a:r>
              <a:rPr lang="en-GB" dirty="0" smtClean="0"/>
              <a:t>Finite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6550223"/>
            <a:ext cx="406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Oppenheimer, P. E. (1986).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Self similarity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11" name="Content Placeholder 3" descr="selfSimilar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216826">
            <a:off x="2248309" y="1388590"/>
            <a:ext cx="4587538" cy="4525960"/>
          </a:xfrm>
          <a:prstGeom prst="rect">
            <a:avLst/>
          </a:prstGeom>
        </p:spPr>
      </p:pic>
      <p:pic>
        <p:nvPicPr>
          <p:cNvPr id="10" name="Content Placeholder 3" descr="selfSimilar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216826">
            <a:off x="2248309" y="1388589"/>
            <a:ext cx="4587538" cy="4525961"/>
          </a:xfrm>
          <a:prstGeom prst="rect">
            <a:avLst/>
          </a:prstGeom>
        </p:spPr>
      </p:pic>
      <p:pic>
        <p:nvPicPr>
          <p:cNvPr id="8" name="Content Placeholder 3" descr="selfSimilar_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90454">
            <a:off x="2259627" y="1419485"/>
            <a:ext cx="4587539" cy="4525961"/>
          </a:xfrm>
          <a:prstGeom prst="rect">
            <a:avLst/>
          </a:prstGeom>
        </p:spPr>
      </p:pic>
      <p:pic>
        <p:nvPicPr>
          <p:cNvPr id="7" name="Content Placeholder 3" descr="selfSimilar_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90454">
            <a:off x="2259626" y="1419484"/>
            <a:ext cx="4587539" cy="4525962"/>
          </a:xfrm>
          <a:prstGeom prst="rect">
            <a:avLst/>
          </a:prstGeom>
        </p:spPr>
      </p:pic>
      <p:pic>
        <p:nvPicPr>
          <p:cNvPr id="6" name="Content Placeholder 3" descr="selfSimilar_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1412776"/>
            <a:ext cx="4587540" cy="4525962"/>
          </a:xfrm>
          <a:prstGeom prst="rect">
            <a:avLst/>
          </a:prstGeom>
        </p:spPr>
      </p:pic>
      <p:pic>
        <p:nvPicPr>
          <p:cNvPr id="5" name="Content Placeholder 3" descr="selfSimilar_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1412776"/>
            <a:ext cx="4587540" cy="4525963"/>
          </a:xfrm>
          <a:prstGeom prst="rect">
            <a:avLst/>
          </a:prstGeom>
        </p:spPr>
      </p:pic>
      <p:pic>
        <p:nvPicPr>
          <p:cNvPr id="4" name="Content Placeholder 3" descr="selfSimilar_01.pn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2195736" y="1484784"/>
            <a:ext cx="4587541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Plant Fractals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Good for: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6596390"/>
            <a:ext cx="3851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http://trutextures.blogspot.co.uk/2012_03_01_archive.html</a:t>
            </a:r>
            <a:endParaRPr lang="en-GB" sz="1100" dirty="0"/>
          </a:p>
        </p:txBody>
      </p:sp>
      <p:pic>
        <p:nvPicPr>
          <p:cNvPr id="33796" name="Picture 4" descr="http://4.bp.blogspot.com/-ZMoHQzXe-Tg/T3BgCZTdwUI/AAAAAAAABAQ/1EGrejBya9g/s1600/TRU_Fern+Frond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29637">
            <a:off x="1277301" y="67123"/>
            <a:ext cx="4876800" cy="97536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Plant Fractals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2100912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while (branches)</a:t>
            </a:r>
          </a:p>
          <a:p>
            <a:r>
              <a:rPr lang="en-GB" dirty="0" smtClean="0"/>
              <a:t>{</a:t>
            </a:r>
          </a:p>
          <a:p>
            <a:r>
              <a:rPr lang="en-GB" dirty="0" smtClean="0"/>
              <a:t>	if (</a:t>
            </a:r>
            <a:r>
              <a:rPr lang="en-GB" dirty="0" err="1" smtClean="0"/>
              <a:t>branchWidth</a:t>
            </a:r>
            <a:r>
              <a:rPr lang="en-GB" dirty="0" smtClean="0"/>
              <a:t> &lt; </a:t>
            </a:r>
            <a:r>
              <a:rPr lang="en-GB" dirty="0" err="1" smtClean="0"/>
              <a:t>var</a:t>
            </a:r>
            <a:r>
              <a:rPr lang="en-GB" dirty="0" smtClean="0"/>
              <a:t>)</a:t>
            </a:r>
          </a:p>
          <a:p>
            <a:r>
              <a:rPr lang="en-GB" dirty="0" smtClean="0"/>
              <a:t>	{</a:t>
            </a:r>
          </a:p>
          <a:p>
            <a:r>
              <a:rPr lang="en-GB" dirty="0" smtClean="0"/>
              <a:t>		draw leaf</a:t>
            </a:r>
          </a:p>
          <a:p>
            <a:r>
              <a:rPr lang="en-GB" dirty="0" smtClean="0"/>
              <a:t>	}</a:t>
            </a:r>
          </a:p>
          <a:p>
            <a:endParaRPr lang="en-GB" dirty="0" smtClean="0"/>
          </a:p>
          <a:p>
            <a:r>
              <a:rPr lang="en-GB" dirty="0" smtClean="0"/>
              <a:t>	else</a:t>
            </a:r>
          </a:p>
          <a:p>
            <a:r>
              <a:rPr lang="en-GB" dirty="0" smtClean="0"/>
              <a:t>	{</a:t>
            </a:r>
          </a:p>
          <a:p>
            <a:r>
              <a:rPr lang="en-GB" dirty="0" smtClean="0"/>
              <a:t>		</a:t>
            </a:r>
          </a:p>
          <a:p>
            <a:r>
              <a:rPr lang="en-GB" dirty="0" smtClean="0"/>
              <a:t>	}</a:t>
            </a:r>
          </a:p>
          <a:p>
            <a:r>
              <a:rPr lang="en-GB" dirty="0" smtClean="0"/>
              <a:t>}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2604968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Variables:</a:t>
            </a:r>
          </a:p>
          <a:p>
            <a:r>
              <a:rPr lang="en-GB" dirty="0" smtClean="0"/>
              <a:t>Stem width</a:t>
            </a:r>
          </a:p>
          <a:p>
            <a:r>
              <a:rPr lang="en-GB" dirty="0" smtClean="0"/>
              <a:t>Stem length</a:t>
            </a:r>
          </a:p>
          <a:p>
            <a:r>
              <a:rPr lang="en-GB" dirty="0" smtClean="0"/>
              <a:t>Branch angle</a:t>
            </a:r>
          </a:p>
          <a:p>
            <a:r>
              <a:rPr lang="en-GB" dirty="0" smtClean="0"/>
              <a:t>Divide number</a:t>
            </a:r>
          </a:p>
          <a:p>
            <a:r>
              <a:rPr lang="en-GB" dirty="0" smtClean="0"/>
              <a:t>Twist angle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135888" y="2604968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0.2</a:t>
            </a:r>
          </a:p>
          <a:p>
            <a:r>
              <a:rPr lang="en-GB" dirty="0" smtClean="0"/>
              <a:t>1.0</a:t>
            </a:r>
          </a:p>
          <a:p>
            <a:r>
              <a:rPr lang="en-GB" dirty="0" smtClean="0"/>
              <a:t>45°</a:t>
            </a:r>
          </a:p>
          <a:p>
            <a:r>
              <a:rPr lang="en-GB" dirty="0" smtClean="0"/>
              <a:t>2</a:t>
            </a:r>
          </a:p>
          <a:p>
            <a:r>
              <a:rPr lang="en-GB" dirty="0" smtClean="0"/>
              <a:t>30°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4549184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grow /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4549184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divide /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4549184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twist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Statistically similar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1026" name="Picture 2" descr="E:\UniverityWork_3rdYear\majorProject\viva_01\statisticallySimilar_01.png"/>
          <p:cNvPicPr>
            <a:picLocks noChangeAspect="1" noChangeArrowheads="1"/>
          </p:cNvPicPr>
          <p:nvPr/>
        </p:nvPicPr>
        <p:blipFill>
          <a:blip r:embed="rId2" cstate="print"/>
          <a:srcRect l="29803" t="14775" r="29467" b="1500"/>
          <a:stretch>
            <a:fillRect/>
          </a:stretch>
        </p:blipFill>
        <p:spPr bwMode="auto">
          <a:xfrm>
            <a:off x="251520" y="2996952"/>
            <a:ext cx="2098821" cy="3480972"/>
          </a:xfrm>
          <a:prstGeom prst="rect">
            <a:avLst/>
          </a:prstGeom>
          <a:noFill/>
        </p:spPr>
      </p:pic>
      <p:pic>
        <p:nvPicPr>
          <p:cNvPr id="1027" name="Picture 3" descr="E:\UniverityWork_3rdYear\majorProject\viva_01\statisticallySimilar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700" y="3356992"/>
            <a:ext cx="3945300" cy="3183199"/>
          </a:xfrm>
          <a:prstGeom prst="rect">
            <a:avLst/>
          </a:prstGeom>
          <a:noFill/>
        </p:spPr>
      </p:pic>
      <p:pic>
        <p:nvPicPr>
          <p:cNvPr id="1028" name="Picture 4" descr="E:\UniverityWork_3rdYear\majorProject\viva_01\statisticallySimilar_03.png"/>
          <p:cNvPicPr>
            <a:picLocks noChangeAspect="1" noChangeArrowheads="1"/>
          </p:cNvPicPr>
          <p:nvPr/>
        </p:nvPicPr>
        <p:blipFill>
          <a:blip r:embed="rId4" cstate="print"/>
          <a:srcRect l="4994" t="9285" r="6356"/>
          <a:stretch>
            <a:fillRect/>
          </a:stretch>
        </p:blipFill>
        <p:spPr bwMode="auto">
          <a:xfrm>
            <a:off x="2123728" y="1747704"/>
            <a:ext cx="4183609" cy="3454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Plant Fractals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396752"/>
          </a:xfrm>
        </p:spPr>
        <p:txBody>
          <a:bodyPr>
            <a:normAutofit/>
          </a:bodyPr>
          <a:lstStyle/>
          <a:p>
            <a:r>
              <a:rPr lang="en-GB" dirty="0" smtClean="0"/>
              <a:t>Stochastic variance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55576" y="2742019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while (branches)</a:t>
            </a:r>
          </a:p>
          <a:p>
            <a:r>
              <a:rPr lang="en-GB" dirty="0" smtClean="0"/>
              <a:t>{</a:t>
            </a:r>
          </a:p>
          <a:p>
            <a:r>
              <a:rPr lang="en-GB" dirty="0" smtClean="0"/>
              <a:t>	if (</a:t>
            </a:r>
            <a:r>
              <a:rPr lang="en-GB" dirty="0" err="1" smtClean="0"/>
              <a:t>branchWidth</a:t>
            </a:r>
            <a:r>
              <a:rPr lang="en-GB" dirty="0" smtClean="0"/>
              <a:t> &lt; </a:t>
            </a:r>
            <a:r>
              <a:rPr lang="en-GB" dirty="0" err="1" smtClean="0"/>
              <a:t>var</a:t>
            </a:r>
            <a:r>
              <a:rPr lang="en-GB" dirty="0" smtClean="0"/>
              <a:t>)</a:t>
            </a:r>
          </a:p>
          <a:p>
            <a:r>
              <a:rPr lang="en-GB" dirty="0" smtClean="0"/>
              <a:t>	{</a:t>
            </a:r>
          </a:p>
          <a:p>
            <a:r>
              <a:rPr lang="en-GB" dirty="0" smtClean="0"/>
              <a:t>		draw leaf</a:t>
            </a:r>
          </a:p>
          <a:p>
            <a:r>
              <a:rPr lang="en-GB" dirty="0" smtClean="0"/>
              <a:t>	}</a:t>
            </a:r>
          </a:p>
          <a:p>
            <a:endParaRPr lang="en-GB" dirty="0" smtClean="0"/>
          </a:p>
          <a:p>
            <a:r>
              <a:rPr lang="en-GB" dirty="0" smtClean="0"/>
              <a:t>	else</a:t>
            </a:r>
          </a:p>
          <a:p>
            <a:r>
              <a:rPr lang="en-GB" dirty="0" smtClean="0"/>
              <a:t>	{</a:t>
            </a:r>
          </a:p>
          <a:p>
            <a:r>
              <a:rPr lang="en-GB" dirty="0" smtClean="0"/>
              <a:t>		grow / divide / twist ... etc </a:t>
            </a:r>
          </a:p>
          <a:p>
            <a:r>
              <a:rPr lang="en-GB" dirty="0" smtClean="0"/>
              <a:t>	}</a:t>
            </a:r>
          </a:p>
          <a:p>
            <a:r>
              <a:rPr lang="en-GB" dirty="0" smtClean="0"/>
              <a:t>}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3246075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Variables:</a:t>
            </a:r>
          </a:p>
          <a:p>
            <a:r>
              <a:rPr lang="en-GB" dirty="0" smtClean="0"/>
              <a:t>Stem width</a:t>
            </a:r>
          </a:p>
          <a:p>
            <a:r>
              <a:rPr lang="en-GB" dirty="0" smtClean="0"/>
              <a:t>Stem length</a:t>
            </a:r>
          </a:p>
          <a:p>
            <a:r>
              <a:rPr lang="en-GB" dirty="0" smtClean="0"/>
              <a:t>Branch angle</a:t>
            </a:r>
          </a:p>
          <a:p>
            <a:r>
              <a:rPr lang="en-GB" dirty="0" smtClean="0"/>
              <a:t>Divide number</a:t>
            </a:r>
          </a:p>
          <a:p>
            <a:r>
              <a:rPr lang="en-GB" dirty="0" smtClean="0"/>
              <a:t>Twist number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3246075"/>
            <a:ext cx="6480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0.2</a:t>
            </a:r>
          </a:p>
          <a:p>
            <a:r>
              <a:rPr lang="en-GB" dirty="0" smtClean="0"/>
              <a:t>1.0</a:t>
            </a:r>
          </a:p>
          <a:p>
            <a:r>
              <a:rPr lang="en-GB" dirty="0" smtClean="0"/>
              <a:t>45°</a:t>
            </a:r>
          </a:p>
          <a:p>
            <a:r>
              <a:rPr lang="en-GB" dirty="0" smtClean="0"/>
              <a:t>2</a:t>
            </a:r>
          </a:p>
          <a:p>
            <a:r>
              <a:rPr lang="en-GB" dirty="0" smtClean="0"/>
              <a:t>30°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740352" y="3246075"/>
            <a:ext cx="1043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± 0.05</a:t>
            </a:r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± 0.2</a:t>
            </a:r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± 15</a:t>
            </a:r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± 1</a:t>
            </a:r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± 10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2D1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2D1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2D1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2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5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8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1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4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7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0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3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6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9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2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6" grpId="0" uiExpand="1" build="allAtOnce"/>
      <p:bldP spid="1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Plant Fractals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Stochastic variance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742" y="2780928"/>
            <a:ext cx="4613758" cy="328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92080" y="6596390"/>
            <a:ext cx="3851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/>
              <a:t>Oppenheimer (1986)</a:t>
            </a:r>
            <a:endParaRPr lang="en-GB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L-Systems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String rewriting	</a:t>
            </a:r>
          </a:p>
          <a:p>
            <a:r>
              <a:rPr lang="en-GB" dirty="0" smtClean="0"/>
              <a:t>Axiom (</a:t>
            </a:r>
            <a:r>
              <a:rPr lang="el-GR" dirty="0" smtClean="0"/>
              <a:t>ω</a:t>
            </a:r>
            <a:r>
              <a:rPr lang="en-GB" dirty="0" smtClean="0"/>
              <a:t>)</a:t>
            </a:r>
          </a:p>
          <a:p>
            <a:r>
              <a:rPr lang="en-GB" dirty="0" smtClean="0"/>
              <a:t>Generations</a:t>
            </a:r>
          </a:p>
          <a:p>
            <a:r>
              <a:rPr lang="en-GB" dirty="0" smtClean="0"/>
              <a:t>Processors</a:t>
            </a:r>
          </a:p>
          <a:p>
            <a:pPr lvl="1"/>
            <a:r>
              <a:rPr lang="en-GB" sz="2400" dirty="0"/>
              <a:t>Predecessor</a:t>
            </a:r>
            <a:r>
              <a:rPr lang="en-GB" sz="2400" dirty="0" smtClean="0"/>
              <a:t> →</a:t>
            </a:r>
            <a:r>
              <a:rPr lang="en-GB" dirty="0" smtClean="0"/>
              <a:t> </a:t>
            </a:r>
            <a:r>
              <a:rPr lang="en-GB" sz="2400" dirty="0" smtClean="0"/>
              <a:t>Successor</a:t>
            </a:r>
          </a:p>
          <a:p>
            <a:r>
              <a:rPr lang="en-GB" dirty="0" smtClean="0"/>
              <a:t>Final string</a:t>
            </a:r>
            <a:endParaRPr lang="en-GB" dirty="0"/>
          </a:p>
          <a:p>
            <a:r>
              <a:rPr lang="en-GB" dirty="0" smtClean="0"/>
              <a:t>Alphabet</a:t>
            </a:r>
          </a:p>
          <a:p>
            <a:endParaRPr lang="en-GB" dirty="0" smtClean="0"/>
          </a:p>
          <a:p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32040" y="6550223"/>
            <a:ext cx="406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 smtClean="0"/>
              <a:t>Prusinkiewicz</a:t>
            </a:r>
            <a:r>
              <a:rPr lang="en-GB" sz="1400" dirty="0" smtClean="0"/>
              <a:t> &amp; </a:t>
            </a:r>
            <a:r>
              <a:rPr lang="en-GB" sz="1400" dirty="0" err="1" smtClean="0"/>
              <a:t>Lindenmayer</a:t>
            </a:r>
            <a:r>
              <a:rPr lang="en-GB" sz="1400" dirty="0" smtClean="0"/>
              <a:t> (1990)</a:t>
            </a:r>
            <a:endParaRPr lang="en-GB" sz="1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10200" y="1628800"/>
            <a:ext cx="7467600" cy="4997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GB" sz="3000" dirty="0" smtClean="0"/>
              <a:t>F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lang="en-GB" sz="3200" dirty="0" smtClean="0"/>
              <a:t>→ F-F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F-FF-F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GB" sz="3000" dirty="0" smtClean="0"/>
              <a:t>F+-&amp;\/{}[]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65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L-Systems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fractal </a:t>
            </a:r>
            <a:r>
              <a:rPr lang="en-GB" dirty="0"/>
              <a:t>approximations</a:t>
            </a:r>
          </a:p>
        </p:txBody>
      </p:sp>
      <p:pic>
        <p:nvPicPr>
          <p:cNvPr id="4" name="Picture 5" descr="E:\UniverityWork_3rdYear\majorProject\viva_01\fractal_L-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4338969" cy="5383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Content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Rational</a:t>
            </a:r>
          </a:p>
          <a:p>
            <a:r>
              <a:rPr lang="en-GB" dirty="0" smtClean="0"/>
              <a:t>Project overview</a:t>
            </a:r>
          </a:p>
          <a:p>
            <a:r>
              <a:rPr lang="en-GB" dirty="0" smtClean="0"/>
              <a:t>Proposed method</a:t>
            </a:r>
          </a:p>
          <a:p>
            <a:pPr lvl="1"/>
            <a:r>
              <a:rPr lang="en-GB" dirty="0" smtClean="0"/>
              <a:t>Tree generation</a:t>
            </a:r>
          </a:p>
          <a:p>
            <a:pPr lvl="1"/>
            <a:r>
              <a:rPr lang="en-GB" dirty="0" smtClean="0"/>
              <a:t>Environmental impact</a:t>
            </a:r>
          </a:p>
          <a:p>
            <a:pPr lvl="1"/>
            <a:r>
              <a:rPr lang="en-GB" dirty="0" smtClean="0"/>
              <a:t>Coding</a:t>
            </a:r>
          </a:p>
          <a:p>
            <a:r>
              <a:rPr lang="en-GB" dirty="0" smtClean="0"/>
              <a:t>Current stage</a:t>
            </a:r>
          </a:p>
          <a:p>
            <a:r>
              <a:rPr lang="en-GB" dirty="0" smtClean="0"/>
              <a:t>Next stage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L-Systems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260848"/>
          </a:xfrm>
        </p:spPr>
        <p:txBody>
          <a:bodyPr>
            <a:normAutofit/>
          </a:bodyPr>
          <a:lstStyle/>
          <a:p>
            <a:r>
              <a:rPr lang="en-GB" dirty="0" smtClean="0"/>
              <a:t>Context-sensitive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2622823"/>
            <a:ext cx="36724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 &lt; a → b</a:t>
            </a:r>
          </a:p>
          <a:p>
            <a:r>
              <a:rPr lang="en-GB" sz="2800" dirty="0" smtClean="0"/>
              <a:t>      a → a</a:t>
            </a:r>
          </a:p>
          <a:p>
            <a:r>
              <a:rPr lang="en-GB" sz="2800" dirty="0" smtClean="0"/>
              <a:t>      b → a</a:t>
            </a:r>
          </a:p>
          <a:p>
            <a:pPr>
              <a:lnSpc>
                <a:spcPct val="150000"/>
              </a:lnSpc>
            </a:pPr>
            <a:endParaRPr lang="en-GB" sz="2800" dirty="0" smtClean="0"/>
          </a:p>
          <a:p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08" y="2636912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ω = baa</a:t>
            </a:r>
          </a:p>
          <a:p>
            <a:r>
              <a:rPr lang="en-GB" sz="2800" dirty="0" smtClean="0"/>
              <a:t>p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 = </a:t>
            </a:r>
            <a:r>
              <a:rPr lang="en-GB" sz="2800" dirty="0" err="1" smtClean="0"/>
              <a:t>aba</a:t>
            </a:r>
            <a:endParaRPr lang="en-GB" sz="2800" dirty="0" smtClean="0"/>
          </a:p>
          <a:p>
            <a:r>
              <a:rPr lang="en-GB" sz="2800" dirty="0" smtClean="0"/>
              <a:t>p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= </a:t>
            </a:r>
            <a:r>
              <a:rPr lang="en-GB" sz="2800" dirty="0" err="1" smtClean="0"/>
              <a:t>aab</a:t>
            </a:r>
            <a:endParaRPr lang="en-GB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580259" y="3284984"/>
            <a:ext cx="504056" cy="360040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580259" y="3933056"/>
            <a:ext cx="504056" cy="360040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580259" y="4581128"/>
            <a:ext cx="504056" cy="360040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L-Systems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260848"/>
          </a:xfrm>
        </p:spPr>
        <p:txBody>
          <a:bodyPr>
            <a:normAutofit/>
          </a:bodyPr>
          <a:lstStyle/>
          <a:p>
            <a:r>
              <a:rPr lang="en-GB" dirty="0" smtClean="0"/>
              <a:t>Context-sensitive</a:t>
            </a:r>
          </a:p>
          <a:p>
            <a:r>
              <a:rPr lang="en-GB" dirty="0" smtClean="0"/>
              <a:t>Stochastic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92227" y="3212976"/>
            <a:ext cx="36724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F → F + [-F]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F → FF - FF 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F → F + [-F] </a:t>
            </a:r>
          </a:p>
          <a:p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80259" y="328498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0.4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580259" y="393305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0.4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580259" y="45811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0.2</a:t>
            </a:r>
            <a:endParaRPr lang="en-GB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467600" cy="1143000"/>
          </a:xfrm>
        </p:spPr>
        <p:txBody>
          <a:bodyPr/>
          <a:lstStyle/>
          <a:p>
            <a:pPr algn="ctr"/>
            <a:r>
              <a:rPr lang="en-GB" b="1" dirty="0" smtClean="0">
                <a:latin typeface="Arial Black" pitchFamily="34" charset="0"/>
              </a:rPr>
              <a:t>Environment</a:t>
            </a:r>
            <a:endParaRPr lang="en-GB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Voxel space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5" name="Content Placeholder 4" descr="voxel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3089" y="1412776"/>
            <a:ext cx="5881711" cy="5223256"/>
          </a:xfrm>
        </p:spPr>
      </p:pic>
      <p:sp>
        <p:nvSpPr>
          <p:cNvPr id="4" name="TextBox 3"/>
          <p:cNvSpPr txBox="1"/>
          <p:nvPr/>
        </p:nvSpPr>
        <p:spPr>
          <a:xfrm>
            <a:off x="6444208" y="655022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Greene (1989)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Voxel space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5" name="Content Placeholder 4" descr="voxel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3089" y="1412776"/>
            <a:ext cx="5881711" cy="522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Growth avoidance</a:t>
            </a:r>
            <a:endParaRPr lang="en-GB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364502"/>
              </p:ext>
            </p:extLst>
          </p:nvPr>
        </p:nvGraphicFramePr>
        <p:xfrm>
          <a:off x="1547664" y="1484784"/>
          <a:ext cx="5832660" cy="463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</a:tblGrid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8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47359"/>
              </p:ext>
            </p:extLst>
          </p:nvPr>
        </p:nvGraphicFramePr>
        <p:xfrm>
          <a:off x="1547664" y="1484784"/>
          <a:ext cx="5832660" cy="463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</a:tblGrid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Growth avoidance</a:t>
            </a:r>
            <a:endParaRPr lang="en-GB" dirty="0"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66864" y="5245360"/>
            <a:ext cx="864096" cy="1080120"/>
          </a:xfrm>
          <a:prstGeom prst="line">
            <a:avLst/>
          </a:prstGeom>
          <a:ln w="228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48064" y="5309288"/>
            <a:ext cx="72008" cy="952264"/>
          </a:xfrm>
          <a:prstGeom prst="line">
            <a:avLst/>
          </a:prstGeom>
          <a:ln w="228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5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491952"/>
              </p:ext>
            </p:extLst>
          </p:nvPr>
        </p:nvGraphicFramePr>
        <p:xfrm>
          <a:off x="1547664" y="1484784"/>
          <a:ext cx="5832660" cy="463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</a:tblGrid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Growth avoidance</a:t>
            </a:r>
            <a:endParaRPr lang="en-GB" dirty="0"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66864" y="5245360"/>
            <a:ext cx="864096" cy="1080120"/>
          </a:xfrm>
          <a:prstGeom prst="line">
            <a:avLst/>
          </a:prstGeom>
          <a:ln w="228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48064" y="5309288"/>
            <a:ext cx="72008" cy="952264"/>
          </a:xfrm>
          <a:prstGeom prst="line">
            <a:avLst/>
          </a:prstGeom>
          <a:ln w="228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133304" y="4941168"/>
            <a:ext cx="734840" cy="372942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4008" y="4581128"/>
            <a:ext cx="515395" cy="691333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30960" y="3933056"/>
            <a:ext cx="697024" cy="1312304"/>
          </a:xfrm>
          <a:prstGeom prst="line">
            <a:avLst/>
          </a:prstGeom>
          <a:ln w="101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347864" y="4293096"/>
            <a:ext cx="394549" cy="952265"/>
          </a:xfrm>
          <a:prstGeom prst="line">
            <a:avLst/>
          </a:prstGeom>
          <a:ln w="101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32559"/>
              </p:ext>
            </p:extLst>
          </p:nvPr>
        </p:nvGraphicFramePr>
        <p:xfrm>
          <a:off x="1547664" y="1484784"/>
          <a:ext cx="5832660" cy="463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</a:tblGrid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Growth avoidance</a:t>
            </a:r>
            <a:endParaRPr lang="en-GB" dirty="0"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66864" y="5245360"/>
            <a:ext cx="864096" cy="1080120"/>
          </a:xfrm>
          <a:prstGeom prst="line">
            <a:avLst/>
          </a:prstGeom>
          <a:ln w="228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48064" y="5309288"/>
            <a:ext cx="72008" cy="952264"/>
          </a:xfrm>
          <a:prstGeom prst="line">
            <a:avLst/>
          </a:prstGeom>
          <a:ln w="228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133304" y="4941168"/>
            <a:ext cx="734840" cy="372942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4008" y="4581128"/>
            <a:ext cx="515395" cy="691333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30960" y="3933056"/>
            <a:ext cx="697024" cy="1312304"/>
          </a:xfrm>
          <a:prstGeom prst="line">
            <a:avLst/>
          </a:prstGeom>
          <a:ln w="101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347864" y="4293096"/>
            <a:ext cx="394549" cy="952265"/>
          </a:xfrm>
          <a:prstGeom prst="line">
            <a:avLst/>
          </a:prstGeom>
          <a:ln w="101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95936" y="4253313"/>
            <a:ext cx="650340" cy="3456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46276" y="4253313"/>
            <a:ext cx="255429" cy="3456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824970" y="4762041"/>
            <a:ext cx="547230" cy="17283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6136" y="4426146"/>
            <a:ext cx="28835" cy="50872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73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041753"/>
              </p:ext>
            </p:extLst>
          </p:nvPr>
        </p:nvGraphicFramePr>
        <p:xfrm>
          <a:off x="1547664" y="1484784"/>
          <a:ext cx="5832660" cy="463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</a:tblGrid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Growth avoidance</a:t>
            </a:r>
            <a:endParaRPr lang="en-GB" dirty="0"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66864" y="5245360"/>
            <a:ext cx="864096" cy="1080120"/>
          </a:xfrm>
          <a:prstGeom prst="line">
            <a:avLst/>
          </a:prstGeom>
          <a:ln w="228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48064" y="5309288"/>
            <a:ext cx="72008" cy="952264"/>
          </a:xfrm>
          <a:prstGeom prst="line">
            <a:avLst/>
          </a:prstGeom>
          <a:ln w="228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133304" y="4941168"/>
            <a:ext cx="734840" cy="372942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4008" y="4581128"/>
            <a:ext cx="515395" cy="691333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30960" y="3933056"/>
            <a:ext cx="697024" cy="1312304"/>
          </a:xfrm>
          <a:prstGeom prst="line">
            <a:avLst/>
          </a:prstGeom>
          <a:ln w="101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347864" y="4293096"/>
            <a:ext cx="394549" cy="952265"/>
          </a:xfrm>
          <a:prstGeom prst="line">
            <a:avLst/>
          </a:prstGeom>
          <a:ln w="101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4077072"/>
            <a:ext cx="74276" cy="5219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46276" y="4253313"/>
            <a:ext cx="255429" cy="3456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824970" y="4762041"/>
            <a:ext cx="547230" cy="17283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6136" y="4426146"/>
            <a:ext cx="28835" cy="50872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Rationale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CGI environments</a:t>
            </a:r>
            <a:endParaRPr lang="en-GB" dirty="0"/>
          </a:p>
        </p:txBody>
      </p:sp>
      <p:pic>
        <p:nvPicPr>
          <p:cNvPr id="1030" name="Picture 6" descr="http://www.darkrealmfox.com/film_reviews/wp-content/images/king_kong_pics/kong_20.jpg"/>
          <p:cNvPicPr>
            <a:picLocks noChangeAspect="1" noChangeArrowheads="1"/>
          </p:cNvPicPr>
          <p:nvPr/>
        </p:nvPicPr>
        <p:blipFill>
          <a:blip r:embed="rId3" cstate="print"/>
          <a:srcRect t="14040" b="13418"/>
          <a:stretch>
            <a:fillRect/>
          </a:stretch>
        </p:blipFill>
        <p:spPr bwMode="auto">
          <a:xfrm>
            <a:off x="4172406" y="1916832"/>
            <a:ext cx="4799182" cy="19582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8064" y="40770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Avatar (2009)</a:t>
            </a:r>
            <a:endParaRPr lang="en-GB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25649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King Kong (2005)</a:t>
            </a:r>
            <a:endParaRPr lang="en-GB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53732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Brave (2012)</a:t>
            </a:r>
            <a:endParaRPr lang="en-GB" i="1" dirty="0"/>
          </a:p>
        </p:txBody>
      </p:sp>
      <p:pic>
        <p:nvPicPr>
          <p:cNvPr id="1032" name="Picture 8" descr="http://myuctv.tv/wp-content/uploads/2012/09/Avatar-landscap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4930165" cy="2097308"/>
          </a:xfrm>
          <a:prstGeom prst="rect">
            <a:avLst/>
          </a:prstGeom>
          <a:noFill/>
        </p:spPr>
      </p:pic>
      <p:pic>
        <p:nvPicPr>
          <p:cNvPr id="1028" name="Picture 4" descr="http://www.pixarblog.de/wp-content/uploads/2012/07/brave_mother_bear_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653136"/>
            <a:ext cx="4818393" cy="2015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772423"/>
              </p:ext>
            </p:extLst>
          </p:nvPr>
        </p:nvGraphicFramePr>
        <p:xfrm>
          <a:off x="1547664" y="1484784"/>
          <a:ext cx="5832660" cy="463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</a:tblGrid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Growth avoidance</a:t>
            </a:r>
            <a:endParaRPr lang="en-GB" dirty="0"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66864" y="5245360"/>
            <a:ext cx="864096" cy="1080120"/>
          </a:xfrm>
          <a:prstGeom prst="line">
            <a:avLst/>
          </a:prstGeom>
          <a:ln w="228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48064" y="5309288"/>
            <a:ext cx="72008" cy="952264"/>
          </a:xfrm>
          <a:prstGeom prst="line">
            <a:avLst/>
          </a:prstGeom>
          <a:ln w="228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133304" y="4941168"/>
            <a:ext cx="734840" cy="372942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4008" y="4581128"/>
            <a:ext cx="515395" cy="691333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30960" y="3933056"/>
            <a:ext cx="697024" cy="1312304"/>
          </a:xfrm>
          <a:prstGeom prst="line">
            <a:avLst/>
          </a:prstGeom>
          <a:ln w="101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347864" y="4293096"/>
            <a:ext cx="394549" cy="952265"/>
          </a:xfrm>
          <a:prstGeom prst="line">
            <a:avLst/>
          </a:prstGeom>
          <a:ln w="101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4077072"/>
            <a:ext cx="74276" cy="5219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46276" y="4253313"/>
            <a:ext cx="255429" cy="3456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824970" y="4762041"/>
            <a:ext cx="547230" cy="17283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6136" y="4426146"/>
            <a:ext cx="28835" cy="50872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10641" y="3717032"/>
            <a:ext cx="1090083" cy="24502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83968" y="3429000"/>
            <a:ext cx="131386" cy="50405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347864" y="3681028"/>
            <a:ext cx="394549" cy="62746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59832" y="3717032"/>
            <a:ext cx="288032" cy="56821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08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412555"/>
              </p:ext>
            </p:extLst>
          </p:nvPr>
        </p:nvGraphicFramePr>
        <p:xfrm>
          <a:off x="1547664" y="1484784"/>
          <a:ext cx="5832660" cy="463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  <a:gridCol w="291633"/>
              </a:tblGrid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Growth avoidance</a:t>
            </a:r>
            <a:endParaRPr lang="en-GB" dirty="0"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66864" y="5245360"/>
            <a:ext cx="864096" cy="1080120"/>
          </a:xfrm>
          <a:prstGeom prst="line">
            <a:avLst/>
          </a:prstGeom>
          <a:ln w="228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48064" y="5309288"/>
            <a:ext cx="72008" cy="952264"/>
          </a:xfrm>
          <a:prstGeom prst="line">
            <a:avLst/>
          </a:prstGeom>
          <a:ln w="228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159403" y="4941168"/>
            <a:ext cx="734840" cy="372942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4008" y="4581128"/>
            <a:ext cx="515395" cy="691333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30960" y="3933056"/>
            <a:ext cx="697024" cy="1312304"/>
          </a:xfrm>
          <a:prstGeom prst="line">
            <a:avLst/>
          </a:prstGeom>
          <a:ln w="101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347864" y="4293096"/>
            <a:ext cx="394549" cy="952265"/>
          </a:xfrm>
          <a:prstGeom prst="line">
            <a:avLst/>
          </a:prstGeom>
          <a:ln w="1016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4077072"/>
            <a:ext cx="74276" cy="5219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46276" y="4253313"/>
            <a:ext cx="255429" cy="3456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824970" y="4762041"/>
            <a:ext cx="547230" cy="17283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6136" y="4426146"/>
            <a:ext cx="28835" cy="50872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10641" y="3717032"/>
            <a:ext cx="1090083" cy="24502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83968" y="3429000"/>
            <a:ext cx="131386" cy="50405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347864" y="3681028"/>
            <a:ext cx="394549" cy="62746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59832" y="3717032"/>
            <a:ext cx="288032" cy="56821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901706" y="4149080"/>
            <a:ext cx="390374" cy="13082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791887" y="4107067"/>
            <a:ext cx="255429" cy="3456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24128" y="3962053"/>
            <a:ext cx="72008" cy="49068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00192" y="4271364"/>
            <a:ext cx="72008" cy="49068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372200" y="4452734"/>
            <a:ext cx="216024" cy="30930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30960" y="2636912"/>
            <a:ext cx="104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139952" y="3356992"/>
            <a:ext cx="1540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sym typeface="Wingdings"/>
              </a:rPr>
              <a:t></a:t>
            </a:r>
            <a:endParaRPr lang="en-GB" sz="88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467600" cy="1143000"/>
          </a:xfrm>
        </p:spPr>
        <p:txBody>
          <a:bodyPr/>
          <a:lstStyle/>
          <a:p>
            <a:pPr algn="ctr"/>
            <a:r>
              <a:rPr lang="en-GB" b="1" dirty="0" smtClean="0">
                <a:latin typeface="Arial Black" pitchFamily="34" charset="0"/>
              </a:rPr>
              <a:t>Light availability</a:t>
            </a:r>
            <a:endParaRPr lang="en-GB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Light availability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7704" y="2213130"/>
          <a:ext cx="5136236" cy="425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748"/>
                <a:gridCol w="733748"/>
                <a:gridCol w="733748"/>
                <a:gridCol w="733748"/>
                <a:gridCol w="733748"/>
                <a:gridCol w="733748"/>
                <a:gridCol w="733748"/>
              </a:tblGrid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267745" y="2204864"/>
            <a:ext cx="2160240" cy="2016224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67745" y="4221088"/>
            <a:ext cx="0" cy="2232248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11560" y="1196752"/>
            <a:ext cx="7884368" cy="7020272"/>
          </a:xfrm>
          <a:prstGeom prst="arc">
            <a:avLst>
              <a:gd name="adj1" fmla="val 10881836"/>
              <a:gd name="adj2" fmla="val 61382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Light availability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7704" y="2213130"/>
          <a:ext cx="5136236" cy="425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748"/>
                <a:gridCol w="733748"/>
                <a:gridCol w="733748"/>
                <a:gridCol w="733748"/>
                <a:gridCol w="733748"/>
                <a:gridCol w="733748"/>
                <a:gridCol w="733748"/>
              </a:tblGrid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267745" y="2204864"/>
            <a:ext cx="2160240" cy="2016224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67745" y="4221088"/>
            <a:ext cx="0" cy="2232248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11560" y="1196752"/>
            <a:ext cx="7884368" cy="7020272"/>
          </a:xfrm>
          <a:prstGeom prst="arc">
            <a:avLst>
              <a:gd name="adj1" fmla="val 10881836"/>
              <a:gd name="adj2" fmla="val 61382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Light availability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7704" y="2213130"/>
          <a:ext cx="5136236" cy="425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748"/>
                <a:gridCol w="733748"/>
                <a:gridCol w="733748"/>
                <a:gridCol w="733748"/>
                <a:gridCol w="733748"/>
                <a:gridCol w="733748"/>
                <a:gridCol w="733748"/>
              </a:tblGrid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267745" y="2204864"/>
            <a:ext cx="2160240" cy="2016224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67745" y="4221088"/>
            <a:ext cx="0" cy="2232248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11560" y="1196752"/>
            <a:ext cx="7884368" cy="7020272"/>
          </a:xfrm>
          <a:prstGeom prst="arc">
            <a:avLst>
              <a:gd name="adj1" fmla="val 10881836"/>
              <a:gd name="adj2" fmla="val 61382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55576" y="3933056"/>
            <a:ext cx="3384376" cy="1440160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779912" y="1268760"/>
            <a:ext cx="720080" cy="3816424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60032" y="4005064"/>
            <a:ext cx="3528392" cy="151216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60032" y="1916832"/>
            <a:ext cx="2088232" cy="3168352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Light availability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7704" y="2213130"/>
          <a:ext cx="5136236" cy="425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748"/>
                <a:gridCol w="733748"/>
                <a:gridCol w="733748"/>
                <a:gridCol w="733748"/>
                <a:gridCol w="733748"/>
                <a:gridCol w="733748"/>
                <a:gridCol w="733748"/>
              </a:tblGrid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267745" y="2204864"/>
            <a:ext cx="2160240" cy="2016224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67745" y="4221088"/>
            <a:ext cx="0" cy="2232248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11560" y="1196752"/>
            <a:ext cx="7884368" cy="7020272"/>
          </a:xfrm>
          <a:prstGeom prst="arc">
            <a:avLst>
              <a:gd name="adj1" fmla="val 10881836"/>
              <a:gd name="adj2" fmla="val 61382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55576" y="3933056"/>
            <a:ext cx="3384376" cy="1440160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779912" y="1268760"/>
            <a:ext cx="720080" cy="3816424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60032" y="4005064"/>
            <a:ext cx="3528392" cy="151216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60032" y="1916832"/>
            <a:ext cx="2088232" cy="3168352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44" y="3429000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sym typeface="Wingdings"/>
              </a:rPr>
              <a:t></a:t>
            </a:r>
            <a:endParaRPr lang="en-GB" sz="6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Light availability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7704" y="2213130"/>
          <a:ext cx="5136236" cy="425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748"/>
                <a:gridCol w="733748"/>
                <a:gridCol w="733748"/>
                <a:gridCol w="733748"/>
                <a:gridCol w="733748"/>
                <a:gridCol w="733748"/>
                <a:gridCol w="733748"/>
              </a:tblGrid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267745" y="2204864"/>
            <a:ext cx="2160240" cy="2016224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67745" y="4221088"/>
            <a:ext cx="0" cy="2232248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11560" y="1196752"/>
            <a:ext cx="7884368" cy="7020272"/>
          </a:xfrm>
          <a:prstGeom prst="arc">
            <a:avLst>
              <a:gd name="adj1" fmla="val 10881836"/>
              <a:gd name="adj2" fmla="val 61382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55576" y="3933056"/>
            <a:ext cx="3384376" cy="1440160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779912" y="1268760"/>
            <a:ext cx="720080" cy="3816424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60032" y="4005064"/>
            <a:ext cx="3528392" cy="151216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60032" y="1916832"/>
            <a:ext cx="2088232" cy="3168352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44" y="3429000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sym typeface="Wingdings"/>
              </a:rPr>
              <a:t></a:t>
            </a:r>
            <a:endParaRPr lang="en-GB" sz="6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836712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sym typeface="Wingdings"/>
              </a:rPr>
              <a:t></a:t>
            </a:r>
            <a:endParaRPr lang="en-GB" sz="6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Light availability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7704" y="2213130"/>
          <a:ext cx="5136236" cy="425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748"/>
                <a:gridCol w="733748"/>
                <a:gridCol w="733748"/>
                <a:gridCol w="733748"/>
                <a:gridCol w="733748"/>
                <a:gridCol w="733748"/>
                <a:gridCol w="733748"/>
              </a:tblGrid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267745" y="2204864"/>
            <a:ext cx="2160240" cy="2016224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67745" y="4221088"/>
            <a:ext cx="0" cy="2232248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11560" y="1196752"/>
            <a:ext cx="7884368" cy="7020272"/>
          </a:xfrm>
          <a:prstGeom prst="arc">
            <a:avLst>
              <a:gd name="adj1" fmla="val 10881836"/>
              <a:gd name="adj2" fmla="val 61382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55576" y="3933056"/>
            <a:ext cx="3384376" cy="1440160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779912" y="1268760"/>
            <a:ext cx="720080" cy="3816424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60032" y="4005064"/>
            <a:ext cx="3528392" cy="151216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60032" y="1916832"/>
            <a:ext cx="2088232" cy="3168352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44" y="3429000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sym typeface="Wingdings"/>
              </a:rPr>
              <a:t></a:t>
            </a:r>
            <a:endParaRPr lang="en-GB" sz="6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836712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sym typeface="Wingdings"/>
              </a:rPr>
              <a:t></a:t>
            </a:r>
            <a:endParaRPr lang="en-GB" sz="6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1412776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sym typeface="Wingdings"/>
              </a:rPr>
              <a:t></a:t>
            </a:r>
            <a:endParaRPr lang="en-GB" sz="6000" dirty="0">
              <a:ln>
                <a:solidFill>
                  <a:sysClr val="windowText" lastClr="000000"/>
                </a:solidFill>
              </a:ln>
              <a:solidFill>
                <a:srgbClr val="99FF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Light availability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7704" y="2213130"/>
          <a:ext cx="5136236" cy="425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748"/>
                <a:gridCol w="733748"/>
                <a:gridCol w="733748"/>
                <a:gridCol w="733748"/>
                <a:gridCol w="733748"/>
                <a:gridCol w="733748"/>
                <a:gridCol w="733748"/>
              </a:tblGrid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267745" y="2204864"/>
            <a:ext cx="2160240" cy="2016224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67745" y="4221088"/>
            <a:ext cx="0" cy="2232248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11560" y="1196752"/>
            <a:ext cx="7884368" cy="7020272"/>
          </a:xfrm>
          <a:prstGeom prst="arc">
            <a:avLst>
              <a:gd name="adj1" fmla="val 10881836"/>
              <a:gd name="adj2" fmla="val 61382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55576" y="3933056"/>
            <a:ext cx="3384376" cy="1440160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779912" y="1268760"/>
            <a:ext cx="720080" cy="3816424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60032" y="4005064"/>
            <a:ext cx="3528392" cy="151216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60032" y="1916832"/>
            <a:ext cx="2088232" cy="3168352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44" y="3429000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sym typeface="Wingdings"/>
              </a:rPr>
              <a:t></a:t>
            </a:r>
            <a:endParaRPr lang="en-GB" sz="6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836712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sym typeface="Wingdings"/>
              </a:rPr>
              <a:t></a:t>
            </a:r>
            <a:endParaRPr lang="en-GB" sz="6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1412776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sym typeface="Wingdings"/>
              </a:rPr>
              <a:t></a:t>
            </a:r>
            <a:endParaRPr lang="en-GB" sz="6000" dirty="0">
              <a:ln>
                <a:solidFill>
                  <a:sysClr val="windowText" lastClr="000000"/>
                </a:solidFill>
              </a:ln>
              <a:solidFill>
                <a:srgbClr val="99FF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3880" y="3501008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sym typeface="Wingdings"/>
              </a:rPr>
              <a:t></a:t>
            </a:r>
            <a:endParaRPr lang="en-GB" sz="6000" dirty="0">
              <a:ln>
                <a:solidFill>
                  <a:sysClr val="windowText" lastClr="000000"/>
                </a:solidFill>
              </a:ln>
              <a:solidFill>
                <a:srgbClr val="99FF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Rationale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CGI environments</a:t>
            </a:r>
          </a:p>
          <a:p>
            <a:r>
              <a:rPr lang="en-GB" dirty="0" smtClean="0"/>
              <a:t>Procedural approach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Light availability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7704" y="2213130"/>
          <a:ext cx="5136236" cy="425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748"/>
                <a:gridCol w="733748"/>
                <a:gridCol w="733748"/>
                <a:gridCol w="733748"/>
                <a:gridCol w="733748"/>
                <a:gridCol w="733748"/>
                <a:gridCol w="733748"/>
              </a:tblGrid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267745" y="2204864"/>
            <a:ext cx="2160240" cy="2016224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67745" y="4221088"/>
            <a:ext cx="0" cy="2232248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11560" y="1196752"/>
            <a:ext cx="7884368" cy="7020272"/>
          </a:xfrm>
          <a:prstGeom prst="arc">
            <a:avLst>
              <a:gd name="adj1" fmla="val 10881836"/>
              <a:gd name="adj2" fmla="val 61382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55576" y="3933056"/>
            <a:ext cx="3384376" cy="1440160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779912" y="1268760"/>
            <a:ext cx="720080" cy="3816424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60032" y="4005064"/>
            <a:ext cx="3528392" cy="151216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60032" y="1916832"/>
            <a:ext cx="2088232" cy="3168352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44" y="3429000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sym typeface="Wingdings"/>
              </a:rPr>
              <a:t></a:t>
            </a:r>
            <a:endParaRPr lang="en-GB" sz="6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836712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sym typeface="Wingdings"/>
              </a:rPr>
              <a:t></a:t>
            </a:r>
            <a:endParaRPr lang="en-GB" sz="6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1412776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sym typeface="Wingdings"/>
              </a:rPr>
              <a:t></a:t>
            </a:r>
            <a:endParaRPr lang="en-GB" sz="6000" dirty="0">
              <a:ln>
                <a:solidFill>
                  <a:sysClr val="windowText" lastClr="000000"/>
                </a:solidFill>
              </a:ln>
              <a:solidFill>
                <a:srgbClr val="99FF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3880" y="3501008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sym typeface="Wingdings"/>
              </a:rPr>
              <a:t></a:t>
            </a:r>
            <a:endParaRPr lang="en-GB" sz="6000" dirty="0">
              <a:ln>
                <a:solidFill>
                  <a:sysClr val="windowText" lastClr="000000"/>
                </a:solidFill>
              </a:ln>
              <a:solidFill>
                <a:srgbClr val="99FF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44" y="508518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0.5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0648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Arial Black" pitchFamily="34" charset="0"/>
              </a:rPr>
              <a:t>Integrating with L-System</a:t>
            </a:r>
            <a:endParaRPr lang="en-GB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Modifying L-System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Light availability</a:t>
            </a:r>
          </a:p>
          <a:p>
            <a:pPr lvl="1"/>
            <a:r>
              <a:rPr lang="en-GB" dirty="0" smtClean="0"/>
              <a:t>Length</a:t>
            </a:r>
          </a:p>
          <a:p>
            <a:pPr lvl="1"/>
            <a:r>
              <a:rPr lang="en-GB" dirty="0" smtClean="0"/>
              <a:t>Override L-System</a:t>
            </a:r>
          </a:p>
          <a:p>
            <a:pPr lvl="2"/>
            <a:r>
              <a:rPr lang="en-GB" dirty="0" smtClean="0"/>
              <a:t>Don’t grow leaves  &lt; threshold</a:t>
            </a:r>
          </a:p>
          <a:p>
            <a:pPr lvl="1"/>
            <a:r>
              <a:rPr lang="en-GB" dirty="0" smtClean="0"/>
              <a:t>Stochastic weighting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Heliotropism</a:t>
            </a:r>
          </a:p>
          <a:p>
            <a:pPr lvl="1"/>
            <a:r>
              <a:rPr lang="en-GB" dirty="0" smtClean="0"/>
              <a:t>Direction of growth</a:t>
            </a:r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491880" y="4005064"/>
            <a:ext cx="576064" cy="360040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91880" y="4653136"/>
            <a:ext cx="576064" cy="360040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491880" y="5301208"/>
            <a:ext cx="576064" cy="360040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Light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260848"/>
          </a:xfrm>
        </p:spPr>
        <p:txBody>
          <a:bodyPr>
            <a:normAutofit/>
          </a:bodyPr>
          <a:lstStyle/>
          <a:p>
            <a:r>
              <a:rPr lang="en-GB" dirty="0" smtClean="0"/>
              <a:t>Rewrite while </a:t>
            </a:r>
            <a:r>
              <a:rPr lang="en-GB" dirty="0"/>
              <a:t>drawing</a:t>
            </a:r>
          </a:p>
          <a:p>
            <a:r>
              <a:rPr lang="en-GB" dirty="0"/>
              <a:t>Stochastic L-System </a:t>
            </a:r>
            <a:endParaRPr lang="en-GB" dirty="0" smtClean="0"/>
          </a:p>
          <a:p>
            <a:pPr lvl="1"/>
            <a:r>
              <a:rPr lang="en-GB" dirty="0" smtClean="0"/>
              <a:t>Weighted probabilities </a:t>
            </a:r>
          </a:p>
          <a:p>
            <a:pPr lvl="1"/>
            <a:r>
              <a:rPr lang="en-GB" dirty="0" err="1" smtClean="0"/>
              <a:t>Voxel</a:t>
            </a:r>
            <a:r>
              <a:rPr lang="en-GB" dirty="0" smtClean="0"/>
              <a:t> luminosity (L</a:t>
            </a:r>
            <a:r>
              <a:rPr lang="en-GB" baseline="-25000" dirty="0" smtClean="0"/>
              <a:t>s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919114"/>
            <a:ext cx="2520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F → F  + [-F  ]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F → F  - FF 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F → F + [-F] </a:t>
            </a:r>
          </a:p>
          <a:p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399112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0.33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463919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0.33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528726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0.34</a:t>
            </a:r>
            <a:endParaRPr lang="en-GB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444208" y="4077072"/>
            <a:ext cx="0" cy="1706130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88224" y="4581128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 smtClean="0"/>
              <a:t>L</a:t>
            </a:r>
            <a:r>
              <a:rPr lang="en-GB" sz="3000" baseline="-25000" dirty="0" err="1" smtClean="0"/>
              <a:t>s</a:t>
            </a:r>
            <a:endParaRPr lang="en-GB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4610767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L</a:t>
            </a:r>
            <a:r>
              <a:rPr lang="en-GB" sz="3000" baseline="-25000" dirty="0" smtClean="0"/>
              <a:t>S </a:t>
            </a:r>
            <a:r>
              <a:rPr lang="en-GB" sz="3000" dirty="0" smtClean="0"/>
              <a:t>= 0.5</a:t>
            </a:r>
            <a:endParaRPr lang="en-GB" sz="3000" dirty="0"/>
          </a:p>
        </p:txBody>
      </p:sp>
      <p:sp>
        <p:nvSpPr>
          <p:cNvPr id="15" name="Rectangle 14"/>
          <p:cNvSpPr/>
          <p:nvPr/>
        </p:nvSpPr>
        <p:spPr>
          <a:xfrm>
            <a:off x="6012160" y="4077072"/>
            <a:ext cx="216024" cy="1728192"/>
          </a:xfrm>
          <a:prstGeom prst="rect">
            <a:avLst/>
          </a:prstGeom>
          <a:gradFill flip="none" rotWithShape="1">
            <a:gsLst>
              <a:gs pos="100000">
                <a:srgbClr val="D4DEFF"/>
              </a:gs>
              <a:gs pos="0">
                <a:schemeClr val="bg1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39952" y="3933056"/>
            <a:ext cx="16561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L        </a:t>
            </a:r>
            <a:r>
              <a:rPr lang="en-GB" sz="2800" dirty="0" err="1" smtClean="0"/>
              <a:t>L</a:t>
            </a:r>
            <a:endParaRPr lang="en-GB" sz="2800" dirty="0" smtClean="0"/>
          </a:p>
          <a:p>
            <a:pPr>
              <a:lnSpc>
                <a:spcPct val="150000"/>
              </a:lnSpc>
            </a:pPr>
            <a:r>
              <a:rPr lang="en-GB" sz="2800" dirty="0" smtClean="0"/>
              <a:t>L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34172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5" dur="indefinite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/>
      <p:bldP spid="6" grpId="0"/>
      <p:bldP spid="7" grpId="0"/>
      <p:bldP spid="8" grpId="0"/>
      <p:bldP spid="13" grpId="0"/>
      <p:bldP spid="14" grpId="0"/>
      <p:bldP spid="15" grpId="0" animBg="1"/>
      <p:bldP spid="16" grpId="1" build="allAtOnce"/>
      <p:bldP spid="16" grpId="2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1835696" y="4581128"/>
            <a:ext cx="864096" cy="617212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Light availability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260848"/>
          </a:xfrm>
        </p:spPr>
        <p:txBody>
          <a:bodyPr>
            <a:normAutofit/>
          </a:bodyPr>
          <a:lstStyle/>
          <a:p>
            <a:r>
              <a:rPr lang="en-GB" dirty="0" smtClean="0"/>
              <a:t>Rewrite while drawing</a:t>
            </a:r>
          </a:p>
          <a:p>
            <a:r>
              <a:rPr lang="en-GB" dirty="0" smtClean="0"/>
              <a:t>Stochastic L-System </a:t>
            </a:r>
          </a:p>
          <a:p>
            <a:pPr lvl="1"/>
            <a:r>
              <a:rPr lang="en-GB" dirty="0" smtClean="0"/>
              <a:t>Weighted probabilities </a:t>
            </a:r>
          </a:p>
          <a:p>
            <a:pPr lvl="1"/>
            <a:r>
              <a:rPr lang="en-GB" dirty="0" err="1" smtClean="0"/>
              <a:t>Voxel</a:t>
            </a:r>
            <a:r>
              <a:rPr lang="en-GB" dirty="0" smtClean="0"/>
              <a:t> luminosity (L</a:t>
            </a:r>
            <a:r>
              <a:rPr lang="en-GB" baseline="-25000" dirty="0" smtClean="0"/>
              <a:t>s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919114"/>
            <a:ext cx="2520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F → F  + [-F  ]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F → F  - FF 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F → F + [-F] </a:t>
            </a:r>
          </a:p>
          <a:p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444208" y="4077072"/>
            <a:ext cx="0" cy="1706130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88224" y="4581128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 smtClean="0"/>
              <a:t>L</a:t>
            </a:r>
            <a:r>
              <a:rPr lang="en-GB" sz="3000" baseline="-25000" dirty="0" err="1" smtClean="0"/>
              <a:t>s</a:t>
            </a:r>
            <a:endParaRPr lang="en-GB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4610767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L</a:t>
            </a:r>
            <a:r>
              <a:rPr lang="en-GB" sz="3000" baseline="-25000" dirty="0" smtClean="0"/>
              <a:t>S </a:t>
            </a:r>
            <a:r>
              <a:rPr lang="en-GB" sz="3000" dirty="0" smtClean="0"/>
              <a:t>= 0.8</a:t>
            </a:r>
            <a:endParaRPr lang="en-GB" sz="3000" dirty="0"/>
          </a:p>
        </p:txBody>
      </p:sp>
      <p:sp>
        <p:nvSpPr>
          <p:cNvPr id="15" name="Rectangle 14"/>
          <p:cNvSpPr/>
          <p:nvPr/>
        </p:nvSpPr>
        <p:spPr>
          <a:xfrm>
            <a:off x="6012160" y="4077072"/>
            <a:ext cx="216024" cy="1728192"/>
          </a:xfrm>
          <a:prstGeom prst="rect">
            <a:avLst/>
          </a:prstGeom>
          <a:gradFill flip="none" rotWithShape="1">
            <a:gsLst>
              <a:gs pos="100000">
                <a:srgbClr val="D4DEFF"/>
              </a:gs>
              <a:gs pos="0">
                <a:schemeClr val="bg1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39952" y="3933056"/>
            <a:ext cx="16561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L        </a:t>
            </a:r>
            <a:r>
              <a:rPr lang="en-GB" sz="2800" dirty="0" err="1" smtClean="0"/>
              <a:t>L</a:t>
            </a:r>
            <a:endParaRPr lang="en-GB" sz="2800" dirty="0" smtClean="0"/>
          </a:p>
          <a:p>
            <a:pPr>
              <a:lnSpc>
                <a:spcPct val="150000"/>
              </a:lnSpc>
            </a:pPr>
            <a:r>
              <a:rPr lang="en-GB" sz="2800" dirty="0" smtClean="0"/>
              <a:t>L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 </a:t>
            </a:r>
          </a:p>
          <a:p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399112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0.33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491880" y="463919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0.33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528726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0.34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34172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491880" y="4005064"/>
            <a:ext cx="504056" cy="360040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491880" y="4653136"/>
            <a:ext cx="504056" cy="360040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491880" y="5301208"/>
            <a:ext cx="504056" cy="360040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Light availability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260848"/>
          </a:xfrm>
        </p:spPr>
        <p:txBody>
          <a:bodyPr>
            <a:normAutofit/>
          </a:bodyPr>
          <a:lstStyle/>
          <a:p>
            <a:r>
              <a:rPr lang="en-GB" dirty="0" smtClean="0"/>
              <a:t>Rewrite while drawing</a:t>
            </a:r>
          </a:p>
          <a:p>
            <a:r>
              <a:rPr lang="en-GB" dirty="0" smtClean="0"/>
              <a:t>Stochastic L-System </a:t>
            </a:r>
          </a:p>
          <a:p>
            <a:pPr lvl="1"/>
            <a:r>
              <a:rPr lang="en-GB" dirty="0" smtClean="0"/>
              <a:t>Weighted probabilities </a:t>
            </a:r>
          </a:p>
          <a:p>
            <a:pPr lvl="1"/>
            <a:r>
              <a:rPr lang="en-GB" dirty="0" err="1" smtClean="0"/>
              <a:t>Voxel</a:t>
            </a:r>
            <a:r>
              <a:rPr lang="en-GB" dirty="0" smtClean="0"/>
              <a:t> luminosity (L</a:t>
            </a:r>
            <a:r>
              <a:rPr lang="en-GB" baseline="-25000" dirty="0" smtClean="0"/>
              <a:t>s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919114"/>
            <a:ext cx="2520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F → F  + [-F  ]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F → F  - FF 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F → F + [-F] </a:t>
            </a:r>
          </a:p>
          <a:p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444208" y="4077072"/>
            <a:ext cx="0" cy="1706130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88224" y="4581128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 smtClean="0"/>
              <a:t>L</a:t>
            </a:r>
            <a:r>
              <a:rPr lang="en-GB" sz="3000" baseline="-25000" dirty="0" err="1" smtClean="0"/>
              <a:t>s</a:t>
            </a:r>
            <a:endParaRPr lang="en-GB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4610767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L</a:t>
            </a:r>
            <a:r>
              <a:rPr lang="en-GB" sz="3000" baseline="-25000" dirty="0" smtClean="0"/>
              <a:t>S </a:t>
            </a:r>
            <a:r>
              <a:rPr lang="en-GB" sz="3000" dirty="0" smtClean="0"/>
              <a:t>= 0.8</a:t>
            </a:r>
            <a:endParaRPr lang="en-GB" sz="3000" dirty="0"/>
          </a:p>
        </p:txBody>
      </p:sp>
      <p:sp>
        <p:nvSpPr>
          <p:cNvPr id="15" name="Rectangle 14"/>
          <p:cNvSpPr/>
          <p:nvPr/>
        </p:nvSpPr>
        <p:spPr>
          <a:xfrm>
            <a:off x="6012160" y="4077072"/>
            <a:ext cx="216024" cy="1728192"/>
          </a:xfrm>
          <a:prstGeom prst="rect">
            <a:avLst/>
          </a:prstGeom>
          <a:gradFill flip="none" rotWithShape="1">
            <a:gsLst>
              <a:gs pos="100000">
                <a:srgbClr val="D4DEFF"/>
              </a:gs>
              <a:gs pos="0">
                <a:schemeClr val="bg1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39952" y="3933056"/>
            <a:ext cx="16561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L        </a:t>
            </a:r>
            <a:r>
              <a:rPr lang="en-GB" sz="2800" dirty="0" err="1" smtClean="0"/>
              <a:t>L</a:t>
            </a:r>
            <a:endParaRPr lang="en-GB" sz="2800" dirty="0" smtClean="0"/>
          </a:p>
          <a:p>
            <a:pPr>
              <a:lnSpc>
                <a:spcPct val="150000"/>
              </a:lnSpc>
            </a:pPr>
            <a:r>
              <a:rPr lang="en-GB" sz="2800" dirty="0" smtClean="0"/>
              <a:t>L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 </a:t>
            </a:r>
          </a:p>
          <a:p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399112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0.7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491880" y="463919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0.2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528726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34172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Leaf problem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4" name="Content Placeholder 3" descr="treeLeaves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4968552" cy="5253909"/>
          </a:xfrm>
        </p:spPr>
      </p:pic>
      <p:sp>
        <p:nvSpPr>
          <p:cNvPr id="5" name="TextBox 4"/>
          <p:cNvSpPr txBox="1"/>
          <p:nvPr/>
        </p:nvSpPr>
        <p:spPr>
          <a:xfrm>
            <a:off x="827584" y="2636912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rial Black" pitchFamily="34" charset="0"/>
              </a:rPr>
              <a:t>p</a:t>
            </a:r>
            <a:r>
              <a:rPr lang="en-GB" sz="6000" baseline="-25000" dirty="0" smtClean="0">
                <a:latin typeface="Arial Black" pitchFamily="34" charset="0"/>
              </a:rPr>
              <a:t>1</a:t>
            </a:r>
            <a:endParaRPr lang="en-GB" sz="6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50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Leaf problem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4" name="Content Placeholder 3" descr="treeLeaves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4968552" cy="5253908"/>
          </a:xfrm>
        </p:spPr>
      </p:pic>
      <p:sp>
        <p:nvSpPr>
          <p:cNvPr id="5" name="TextBox 4"/>
          <p:cNvSpPr txBox="1"/>
          <p:nvPr/>
        </p:nvSpPr>
        <p:spPr>
          <a:xfrm>
            <a:off x="827584" y="2636912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rial Black" pitchFamily="34" charset="0"/>
              </a:rPr>
              <a:t>p</a:t>
            </a:r>
            <a:r>
              <a:rPr lang="en-GB" sz="6000" baseline="-25000" dirty="0" smtClean="0">
                <a:latin typeface="Arial Black" pitchFamily="34" charset="0"/>
              </a:rPr>
              <a:t>2</a:t>
            </a:r>
            <a:endParaRPr lang="en-GB" sz="6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50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Leaf problem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4" name="Content Placeholder 3" descr="treeLeaves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4968551" cy="5253908"/>
          </a:xfrm>
        </p:spPr>
      </p:pic>
      <p:sp>
        <p:nvSpPr>
          <p:cNvPr id="5" name="TextBox 4"/>
          <p:cNvSpPr txBox="1"/>
          <p:nvPr/>
        </p:nvSpPr>
        <p:spPr>
          <a:xfrm>
            <a:off x="827584" y="2636912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rial Black" pitchFamily="34" charset="0"/>
              </a:rPr>
              <a:t>p</a:t>
            </a:r>
            <a:r>
              <a:rPr lang="en-GB" sz="6000" baseline="-25000" dirty="0" smtClean="0">
                <a:latin typeface="Arial Black" pitchFamily="34" charset="0"/>
              </a:rPr>
              <a:t>3</a:t>
            </a:r>
            <a:endParaRPr lang="en-GB" sz="6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50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Leaf problem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4" name="Content Placeholder 3" descr="treeLeaves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4968551" cy="5253907"/>
          </a:xfrm>
        </p:spPr>
      </p:pic>
      <p:sp>
        <p:nvSpPr>
          <p:cNvPr id="5" name="TextBox 4"/>
          <p:cNvSpPr txBox="1"/>
          <p:nvPr/>
        </p:nvSpPr>
        <p:spPr>
          <a:xfrm>
            <a:off x="827584" y="2636912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rial Black" pitchFamily="34" charset="0"/>
              </a:rPr>
              <a:t>p</a:t>
            </a:r>
            <a:r>
              <a:rPr lang="en-GB" sz="6000" baseline="-25000" dirty="0" smtClean="0">
                <a:latin typeface="Arial Black" pitchFamily="34" charset="0"/>
              </a:rPr>
              <a:t>3</a:t>
            </a:r>
            <a:endParaRPr lang="en-GB" sz="6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50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The Project 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25602" name="Picture 2" descr="http://www.pasthorizonspr.com/wp-content/uploads/2013/01/palen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26" y="1340769"/>
            <a:ext cx="770940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Light availability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406946"/>
            <a:ext cx="2520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F → F  + [-F  ]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F → F  - FF 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F → F + [-F] </a:t>
            </a:r>
          </a:p>
          <a:p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444208" y="2564904"/>
            <a:ext cx="0" cy="1706130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88224" y="306896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 smtClean="0"/>
              <a:t>L</a:t>
            </a:r>
            <a:r>
              <a:rPr lang="en-GB" sz="3000" baseline="-25000" dirty="0" err="1" smtClean="0"/>
              <a:t>s</a:t>
            </a:r>
            <a:endParaRPr lang="en-GB" sz="3000" dirty="0"/>
          </a:p>
        </p:txBody>
      </p:sp>
      <p:sp>
        <p:nvSpPr>
          <p:cNvPr id="15" name="Rectangle 14"/>
          <p:cNvSpPr/>
          <p:nvPr/>
        </p:nvSpPr>
        <p:spPr>
          <a:xfrm>
            <a:off x="6012160" y="2564904"/>
            <a:ext cx="216024" cy="1728192"/>
          </a:xfrm>
          <a:prstGeom prst="rect">
            <a:avLst/>
          </a:prstGeom>
          <a:gradFill flip="none" rotWithShape="1">
            <a:gsLst>
              <a:gs pos="100000">
                <a:srgbClr val="D4DEFF"/>
              </a:gs>
              <a:gs pos="0">
                <a:schemeClr val="bg1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39952" y="2420888"/>
            <a:ext cx="16561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L        </a:t>
            </a:r>
            <a:r>
              <a:rPr lang="en-GB" sz="2800" dirty="0" err="1" smtClean="0"/>
              <a:t>L</a:t>
            </a:r>
            <a:endParaRPr lang="en-GB" sz="2800" dirty="0" smtClean="0"/>
          </a:p>
          <a:p>
            <a:pPr>
              <a:lnSpc>
                <a:spcPct val="150000"/>
              </a:lnSpc>
            </a:pPr>
            <a:r>
              <a:rPr lang="en-GB" sz="2800" dirty="0" smtClean="0"/>
              <a:t>L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 </a:t>
            </a:r>
          </a:p>
          <a:p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247895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0.7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491880" y="312702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0.2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377509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0.1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3098599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L</a:t>
            </a:r>
            <a:r>
              <a:rPr lang="en-GB" sz="3000" baseline="-25000" dirty="0" smtClean="0"/>
              <a:t>S </a:t>
            </a:r>
            <a:r>
              <a:rPr lang="en-GB" sz="3000" dirty="0" smtClean="0"/>
              <a:t>= 0.8</a:t>
            </a:r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134172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971600" y="3212976"/>
            <a:ext cx="720080" cy="514343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491880" y="2492896"/>
            <a:ext cx="504056" cy="360040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491880" y="3140968"/>
            <a:ext cx="504056" cy="360040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491880" y="3789040"/>
            <a:ext cx="504056" cy="360040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Light availability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406946"/>
            <a:ext cx="2520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F → F  + [-F  ]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F → F  - FF 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F → F + [-F] </a:t>
            </a:r>
          </a:p>
          <a:p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444208" y="2564904"/>
            <a:ext cx="0" cy="1706130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88224" y="306896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 smtClean="0"/>
              <a:t>L</a:t>
            </a:r>
            <a:r>
              <a:rPr lang="en-GB" sz="3000" baseline="-25000" dirty="0" err="1" smtClean="0"/>
              <a:t>s</a:t>
            </a:r>
            <a:endParaRPr lang="en-GB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3098599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p</a:t>
            </a:r>
            <a:r>
              <a:rPr lang="en-GB" sz="3000" baseline="-25000" dirty="0" smtClean="0"/>
              <a:t>3</a:t>
            </a:r>
            <a:endParaRPr lang="en-GB" sz="3000" dirty="0"/>
          </a:p>
        </p:txBody>
      </p:sp>
      <p:sp>
        <p:nvSpPr>
          <p:cNvPr id="15" name="Rectangle 14"/>
          <p:cNvSpPr/>
          <p:nvPr/>
        </p:nvSpPr>
        <p:spPr>
          <a:xfrm>
            <a:off x="6012160" y="2564904"/>
            <a:ext cx="216024" cy="1728192"/>
          </a:xfrm>
          <a:prstGeom prst="rect">
            <a:avLst/>
          </a:prstGeom>
          <a:gradFill flip="none" rotWithShape="1">
            <a:gsLst>
              <a:gs pos="100000">
                <a:srgbClr val="D4DEFF"/>
              </a:gs>
              <a:gs pos="0">
                <a:schemeClr val="bg1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39952" y="2420888"/>
            <a:ext cx="16561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L        </a:t>
            </a:r>
            <a:r>
              <a:rPr lang="en-GB" sz="2800" dirty="0" err="1" smtClean="0"/>
              <a:t>L</a:t>
            </a:r>
            <a:endParaRPr lang="en-GB" sz="2800" dirty="0" smtClean="0"/>
          </a:p>
          <a:p>
            <a:pPr>
              <a:lnSpc>
                <a:spcPct val="150000"/>
              </a:lnSpc>
            </a:pPr>
            <a:r>
              <a:rPr lang="en-GB" sz="2800" dirty="0" smtClean="0"/>
              <a:t>L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 </a:t>
            </a:r>
          </a:p>
          <a:p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247895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0.7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491880" y="312702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0.2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377509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34172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971600" y="3212976"/>
            <a:ext cx="720080" cy="514343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Light availability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406946"/>
            <a:ext cx="2520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F → F  + [-F  ]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F → F  - FF 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F → F + [-F] </a:t>
            </a:r>
          </a:p>
          <a:p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444208" y="2564904"/>
            <a:ext cx="0" cy="1706130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88224" y="306896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 smtClean="0"/>
              <a:t>L</a:t>
            </a:r>
            <a:r>
              <a:rPr lang="en-GB" sz="3000" baseline="-25000" dirty="0" err="1" smtClean="0"/>
              <a:t>s</a:t>
            </a:r>
            <a:endParaRPr lang="en-GB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3098599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p</a:t>
            </a:r>
            <a:r>
              <a:rPr lang="en-GB" sz="3000" baseline="-25000" dirty="0" smtClean="0"/>
              <a:t>1</a:t>
            </a:r>
            <a:endParaRPr lang="en-GB" sz="3000" dirty="0"/>
          </a:p>
        </p:txBody>
      </p:sp>
      <p:sp>
        <p:nvSpPr>
          <p:cNvPr id="15" name="Rectangle 14"/>
          <p:cNvSpPr/>
          <p:nvPr/>
        </p:nvSpPr>
        <p:spPr>
          <a:xfrm>
            <a:off x="6012160" y="2564904"/>
            <a:ext cx="216024" cy="1728192"/>
          </a:xfrm>
          <a:prstGeom prst="rect">
            <a:avLst/>
          </a:prstGeom>
          <a:gradFill flip="none" rotWithShape="1">
            <a:gsLst>
              <a:gs pos="100000">
                <a:srgbClr val="D4DEFF"/>
              </a:gs>
              <a:gs pos="0">
                <a:schemeClr val="bg1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39952" y="2420888"/>
            <a:ext cx="16561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L        </a:t>
            </a:r>
            <a:r>
              <a:rPr lang="en-GB" sz="2800" dirty="0" err="1" smtClean="0"/>
              <a:t>L</a:t>
            </a:r>
            <a:endParaRPr lang="en-GB" sz="2800" dirty="0" smtClean="0"/>
          </a:p>
          <a:p>
            <a:pPr>
              <a:lnSpc>
                <a:spcPct val="150000"/>
              </a:lnSpc>
            </a:pPr>
            <a:r>
              <a:rPr lang="en-GB" sz="2800" dirty="0" smtClean="0"/>
              <a:t>L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 </a:t>
            </a:r>
          </a:p>
          <a:p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247895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0.7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491880" y="312702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0.2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377509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34172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491880" y="2492896"/>
            <a:ext cx="504056" cy="360040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491880" y="3140968"/>
            <a:ext cx="504056" cy="360040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491880" y="3789040"/>
            <a:ext cx="504056" cy="360040"/>
          </a:xfrm>
          <a:prstGeom prst="ellipse">
            <a:avLst/>
          </a:prstGeom>
          <a:solidFill>
            <a:schemeClr val="accent1">
              <a:alpha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Light availability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406946"/>
            <a:ext cx="2520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F → F  + [-F  ]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F → F  - FF 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F → F + [-F] </a:t>
            </a:r>
          </a:p>
          <a:p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444208" y="2564904"/>
            <a:ext cx="0" cy="1706130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88224" y="306896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 smtClean="0"/>
              <a:t>L</a:t>
            </a:r>
            <a:r>
              <a:rPr lang="en-GB" sz="3000" baseline="-25000" dirty="0" err="1" smtClean="0"/>
              <a:t>s</a:t>
            </a:r>
            <a:endParaRPr lang="en-GB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3098599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p</a:t>
            </a:r>
            <a:r>
              <a:rPr lang="en-GB" sz="3000" baseline="-25000" dirty="0" smtClean="0"/>
              <a:t>1</a:t>
            </a:r>
            <a:endParaRPr lang="en-GB" sz="3000" dirty="0"/>
          </a:p>
        </p:txBody>
      </p:sp>
      <p:sp>
        <p:nvSpPr>
          <p:cNvPr id="15" name="Rectangle 14"/>
          <p:cNvSpPr/>
          <p:nvPr/>
        </p:nvSpPr>
        <p:spPr>
          <a:xfrm>
            <a:off x="6012160" y="2564904"/>
            <a:ext cx="216024" cy="1728192"/>
          </a:xfrm>
          <a:prstGeom prst="rect">
            <a:avLst/>
          </a:prstGeom>
          <a:gradFill flip="none" rotWithShape="1">
            <a:gsLst>
              <a:gs pos="100000">
                <a:srgbClr val="D4DEFF"/>
              </a:gs>
              <a:gs pos="0">
                <a:schemeClr val="bg1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39952" y="2420888"/>
            <a:ext cx="16561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L        </a:t>
            </a:r>
            <a:r>
              <a:rPr lang="en-GB" sz="2800" dirty="0" err="1" smtClean="0"/>
              <a:t>L</a:t>
            </a:r>
            <a:endParaRPr lang="en-GB" sz="2800" dirty="0" smtClean="0"/>
          </a:p>
          <a:p>
            <a:pPr>
              <a:lnSpc>
                <a:spcPct val="150000"/>
              </a:lnSpc>
            </a:pPr>
            <a:r>
              <a:rPr lang="en-GB" sz="2800" dirty="0" smtClean="0"/>
              <a:t>L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 </a:t>
            </a:r>
          </a:p>
          <a:p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247895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0.1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491880" y="312702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0.3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377509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0.6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34172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Heliotropism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804119"/>
              </p:ext>
            </p:extLst>
          </p:nvPr>
        </p:nvGraphicFramePr>
        <p:xfrm>
          <a:off x="1907704" y="2213130"/>
          <a:ext cx="5136236" cy="425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748"/>
                <a:gridCol w="733748"/>
                <a:gridCol w="733748"/>
                <a:gridCol w="733748"/>
                <a:gridCol w="733748"/>
                <a:gridCol w="733748"/>
                <a:gridCol w="733748"/>
              </a:tblGrid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267745" y="2204864"/>
            <a:ext cx="2160240" cy="2016224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67745" y="4221088"/>
            <a:ext cx="0" cy="2232248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11560" y="1196752"/>
            <a:ext cx="7884368" cy="7020272"/>
          </a:xfrm>
          <a:prstGeom prst="arc">
            <a:avLst>
              <a:gd name="adj1" fmla="val 10881836"/>
              <a:gd name="adj2" fmla="val 61382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067944" y="508518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0.5</a:t>
            </a:r>
            <a:endParaRPr lang="en-GB" sz="3600" dirty="0">
              <a:ln w="18415" cmpd="sng">
                <a:solidFill>
                  <a:srgbClr val="FFCC66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427984" y="5445224"/>
            <a:ext cx="0" cy="10449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8024" y="508467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0.7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7944" y="292494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0.0</a:t>
            </a:r>
            <a:endParaRPr lang="en-GB" sz="3600" dirty="0">
              <a:ln w="18415" cmpd="sng">
                <a:solidFill>
                  <a:srgbClr val="FFCC66"/>
                </a:solidFill>
                <a:prstDash val="solid"/>
              </a:ln>
              <a:solidFill>
                <a:srgbClr val="FFCC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364502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0.1</a:t>
            </a:r>
            <a:endParaRPr lang="en-GB" sz="3600" dirty="0">
              <a:ln w="18415" cmpd="sng">
                <a:solidFill>
                  <a:srgbClr val="FFCC66"/>
                </a:solidFill>
                <a:prstDash val="solid"/>
              </a:ln>
              <a:solidFill>
                <a:srgbClr val="FFCC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436510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0.2</a:t>
            </a:r>
            <a:endParaRPr lang="en-GB" sz="3600" dirty="0">
              <a:ln w="18415" cmpd="sng">
                <a:solidFill>
                  <a:srgbClr val="FFCC66"/>
                </a:solidFill>
                <a:prstDash val="solid"/>
              </a:ln>
              <a:solidFill>
                <a:srgbClr val="FFCC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508518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0.8</a:t>
            </a:r>
            <a:endParaRPr lang="en-GB" sz="3600" dirty="0">
              <a:ln w="18415" cmpd="sng">
                <a:solidFill>
                  <a:srgbClr val="FFCC66"/>
                </a:solidFill>
                <a:prstDash val="solid"/>
              </a:ln>
              <a:solidFill>
                <a:srgbClr val="FFCC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508518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0.3</a:t>
            </a:r>
            <a:endParaRPr lang="en-GB" sz="3600" dirty="0">
              <a:ln w="18415" cmpd="sng">
                <a:solidFill>
                  <a:srgbClr val="FFCC66"/>
                </a:solidFill>
                <a:prstDash val="solid"/>
              </a:ln>
              <a:solidFill>
                <a:srgbClr val="FFCC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508518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0.1</a:t>
            </a:r>
            <a:endParaRPr lang="en-GB" sz="3600" dirty="0">
              <a:ln w="18415" cmpd="sng">
                <a:solidFill>
                  <a:srgbClr val="FFCC66"/>
                </a:solidFill>
                <a:prstDash val="solid"/>
              </a:ln>
              <a:solidFill>
                <a:srgbClr val="FFCC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508518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0.9</a:t>
            </a:r>
            <a:endParaRPr lang="en-GB" sz="3600" dirty="0">
              <a:ln w="18415" cmpd="sng">
                <a:solidFill>
                  <a:srgbClr val="FFCC66"/>
                </a:solidFill>
                <a:prstDash val="solid"/>
              </a:ln>
              <a:solidFill>
                <a:srgbClr val="FFCC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471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Heliotropism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804119"/>
              </p:ext>
            </p:extLst>
          </p:nvPr>
        </p:nvGraphicFramePr>
        <p:xfrm>
          <a:off x="1907704" y="2213130"/>
          <a:ext cx="5136236" cy="425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748"/>
                <a:gridCol w="733748"/>
                <a:gridCol w="733748"/>
                <a:gridCol w="733748"/>
                <a:gridCol w="733748"/>
                <a:gridCol w="733748"/>
                <a:gridCol w="733748"/>
              </a:tblGrid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267745" y="2204864"/>
            <a:ext cx="2160240" cy="2016224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67745" y="4221088"/>
            <a:ext cx="0" cy="2232248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11560" y="1196752"/>
            <a:ext cx="7884368" cy="7020272"/>
          </a:xfrm>
          <a:prstGeom prst="arc">
            <a:avLst>
              <a:gd name="adj1" fmla="val 10881836"/>
              <a:gd name="adj2" fmla="val 61382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067944" y="508518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0.5</a:t>
            </a:r>
            <a:endParaRPr lang="en-GB" sz="3600" dirty="0">
              <a:ln w="18415" cmpd="sng">
                <a:solidFill>
                  <a:srgbClr val="FFCC66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427984" y="5445224"/>
            <a:ext cx="0" cy="10449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8024" y="508467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0.8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436510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0.1</a:t>
            </a:r>
            <a:endParaRPr lang="en-GB" sz="3600" dirty="0">
              <a:ln w="18415" cmpd="sng">
                <a:solidFill>
                  <a:srgbClr val="FFCC66"/>
                </a:solidFill>
                <a:prstDash val="solid"/>
              </a:ln>
              <a:solidFill>
                <a:srgbClr val="FFCC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508518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0.2</a:t>
            </a:r>
            <a:endParaRPr lang="en-GB" sz="3600" dirty="0">
              <a:ln w="18415" cmpd="sng">
                <a:solidFill>
                  <a:srgbClr val="FFCC66"/>
                </a:solidFill>
                <a:prstDash val="solid"/>
              </a:ln>
              <a:solidFill>
                <a:srgbClr val="FFCC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471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Heliotropism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804119"/>
              </p:ext>
            </p:extLst>
          </p:nvPr>
        </p:nvGraphicFramePr>
        <p:xfrm>
          <a:off x="1907704" y="2213130"/>
          <a:ext cx="5136236" cy="425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748"/>
                <a:gridCol w="733748"/>
                <a:gridCol w="733748"/>
                <a:gridCol w="733748"/>
                <a:gridCol w="733748"/>
                <a:gridCol w="733748"/>
                <a:gridCol w="733748"/>
              </a:tblGrid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267745" y="2204864"/>
            <a:ext cx="2160240" cy="2016224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67745" y="4221088"/>
            <a:ext cx="0" cy="2232248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11560" y="1196752"/>
            <a:ext cx="7884368" cy="7020272"/>
          </a:xfrm>
          <a:prstGeom prst="arc">
            <a:avLst>
              <a:gd name="adj1" fmla="val 10881836"/>
              <a:gd name="adj2" fmla="val 61382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427984" y="5445224"/>
            <a:ext cx="0" cy="10449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8024" y="508467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0.3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471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Heliotropism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804119"/>
              </p:ext>
            </p:extLst>
          </p:nvPr>
        </p:nvGraphicFramePr>
        <p:xfrm>
          <a:off x="1907704" y="2213130"/>
          <a:ext cx="5136236" cy="425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748"/>
                <a:gridCol w="733748"/>
                <a:gridCol w="733748"/>
                <a:gridCol w="733748"/>
                <a:gridCol w="733748"/>
                <a:gridCol w="733748"/>
                <a:gridCol w="733748"/>
              </a:tblGrid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267745" y="2204864"/>
            <a:ext cx="2160240" cy="2016224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67745" y="4221088"/>
            <a:ext cx="0" cy="2232248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11560" y="1196752"/>
            <a:ext cx="7884368" cy="7020272"/>
          </a:xfrm>
          <a:prstGeom prst="arc">
            <a:avLst>
              <a:gd name="adj1" fmla="val 10881836"/>
              <a:gd name="adj2" fmla="val 61382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788024" y="508467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0.3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427984" y="5301208"/>
            <a:ext cx="576064" cy="11890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471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Heliotropism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804119"/>
              </p:ext>
            </p:extLst>
          </p:nvPr>
        </p:nvGraphicFramePr>
        <p:xfrm>
          <a:off x="1907704" y="2213130"/>
          <a:ext cx="5136236" cy="425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748"/>
                <a:gridCol w="733748"/>
                <a:gridCol w="733748"/>
                <a:gridCol w="733748"/>
                <a:gridCol w="733748"/>
                <a:gridCol w="733748"/>
                <a:gridCol w="733748"/>
              </a:tblGrid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223" marR="79223" marT="39611" marB="396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267745" y="2204864"/>
            <a:ext cx="2160240" cy="2016224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67745" y="4221088"/>
            <a:ext cx="0" cy="2232248"/>
          </a:xfrm>
          <a:prstGeom prst="line">
            <a:avLst/>
          </a:prstGeom>
          <a:ln w="38100">
            <a:solidFill>
              <a:srgbClr val="004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11560" y="1196752"/>
            <a:ext cx="7884368" cy="7020272"/>
          </a:xfrm>
          <a:prstGeom prst="arc">
            <a:avLst>
              <a:gd name="adj1" fmla="val 10881836"/>
              <a:gd name="adj2" fmla="val 61382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788024" y="508467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0.8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427984" y="4653136"/>
            <a:ext cx="890050" cy="18370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471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467600" cy="1143000"/>
          </a:xfrm>
        </p:spPr>
        <p:txBody>
          <a:bodyPr/>
          <a:lstStyle/>
          <a:p>
            <a:pPr algn="ctr"/>
            <a:r>
              <a:rPr lang="en-GB" b="1" dirty="0" smtClean="0">
                <a:latin typeface="Arial Black" pitchFamily="34" charset="0"/>
              </a:rPr>
              <a:t>Sampling</a:t>
            </a:r>
            <a:endParaRPr lang="en-GB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Project 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467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n-GB" dirty="0" smtClean="0">
                <a:latin typeface="Arial Black" pitchFamily="34" charset="0"/>
              </a:rPr>
              <a:t>“To procedurally generate trees whose growth is affected by light and space availability”</a:t>
            </a:r>
          </a:p>
          <a:p>
            <a:endParaRPr lang="en-GB" dirty="0" smtClean="0"/>
          </a:p>
          <a:p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17984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Why random sampling?</a:t>
            </a:r>
            <a:endParaRPr lang="en-GB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61159"/>
              </p:ext>
            </p:extLst>
          </p:nvPr>
        </p:nvGraphicFramePr>
        <p:xfrm>
          <a:off x="2555776" y="2564904"/>
          <a:ext cx="3360444" cy="3165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148"/>
                <a:gridCol w="1120148"/>
                <a:gridCol w="1120148"/>
              </a:tblGrid>
              <a:tr h="1055213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213"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213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483768" y="2492896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586095" y="2492895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716016" y="2492896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773928" y="2492894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463359" y="3501009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565686" y="3501008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695607" y="3501009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753519" y="3501007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463359" y="4581129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565686" y="4581128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695607" y="4581129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753519" y="4581127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483768" y="5589241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586095" y="5589240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716016" y="5589241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773928" y="5589239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932040" y="6550223"/>
            <a:ext cx="406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Shirley, P. (1991)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21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Why random sampling?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Errors</a:t>
            </a:r>
          </a:p>
          <a:p>
            <a:r>
              <a:rPr lang="en-GB" dirty="0" smtClean="0"/>
              <a:t>Error patterns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5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Random Sampling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5936" y="4653136"/>
            <a:ext cx="1152128" cy="1152128"/>
          </a:xfrm>
          <a:prstGeom prst="rect">
            <a:avLst/>
          </a:prstGeom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555776" y="1772816"/>
            <a:ext cx="3816424" cy="381642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1907704" y="3429000"/>
            <a:ext cx="1872208" cy="172819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60032" y="2924944"/>
            <a:ext cx="432048" cy="20162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364088" y="3933056"/>
            <a:ext cx="1584176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563888" y="4437112"/>
            <a:ext cx="720080" cy="100811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763688" y="2636912"/>
            <a:ext cx="3312368" cy="50405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580112" y="2708920"/>
            <a:ext cx="1728192" cy="10801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131840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  <a:latin typeface="Arial Black" pitchFamily="34" charset="0"/>
              </a:rPr>
              <a:t>Z</a:t>
            </a:r>
            <a:endParaRPr lang="en-GB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16216" y="29249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GB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95936" y="5589240"/>
            <a:ext cx="1152128" cy="115212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364088" y="5301208"/>
            <a:ext cx="0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283968" y="5445224"/>
            <a:ext cx="0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779912" y="5157192"/>
            <a:ext cx="0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860032" y="5373216"/>
            <a:ext cx="0" cy="57606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 Black" pitchFamily="34" charset="0"/>
              </a:rPr>
              <a:t>Random Sampling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748680"/>
          </a:xfrm>
        </p:spPr>
        <p:txBody>
          <a:bodyPr/>
          <a:lstStyle/>
          <a:p>
            <a:r>
              <a:rPr lang="en-GB" dirty="0" smtClean="0"/>
              <a:t>Random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71800" y="2476198"/>
          <a:ext cx="3360444" cy="4220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148"/>
                <a:gridCol w="1120148"/>
                <a:gridCol w="1120148"/>
              </a:tblGrid>
              <a:tr h="3165639">
                <a:tc gridSpan="3"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213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4" name="Oval 23"/>
          <p:cNvSpPr/>
          <p:nvPr/>
        </p:nvSpPr>
        <p:spPr>
          <a:xfrm>
            <a:off x="3923928" y="3789040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275856" y="2924944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148064" y="2996952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347864" y="3429000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868144" y="2564904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843808" y="5229200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987824" y="4077072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580112" y="5013176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211960" y="2852936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 rot="19490722">
            <a:off x="3187867" y="3687298"/>
            <a:ext cx="3100027" cy="1426768"/>
          </a:xfrm>
          <a:prstGeom prst="ellipse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71800" y="2476198"/>
          <a:ext cx="3360444" cy="4220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148"/>
                <a:gridCol w="1120148"/>
                <a:gridCol w="1120148"/>
              </a:tblGrid>
              <a:tr h="1055213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213"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213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213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4572000" y="4149080"/>
            <a:ext cx="1002969" cy="936104"/>
          </a:xfrm>
          <a:prstGeom prst="ellipse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 Black" pitchFamily="34" charset="0"/>
              </a:rPr>
              <a:t>Pseudo-Random Sampling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748680"/>
          </a:xfrm>
        </p:spPr>
        <p:txBody>
          <a:bodyPr/>
          <a:lstStyle/>
          <a:p>
            <a:r>
              <a:rPr lang="en-GB" dirty="0" smtClean="0"/>
              <a:t>Jittered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716016" y="4293096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131840" y="2852936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148064" y="4293096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148064" y="4797152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724128" y="2492896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491880" y="4653136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843808" y="4005064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788024" y="4725144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067944" y="2780928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7" grpId="0" animBg="1"/>
      <p:bldP spid="8" grpId="0" animBg="1"/>
      <p:bldP spid="15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71800" y="2476198"/>
          <a:ext cx="3348000" cy="4220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000"/>
                <a:gridCol w="372000"/>
                <a:gridCol w="372000"/>
                <a:gridCol w="372000"/>
                <a:gridCol w="372000"/>
                <a:gridCol w="372000"/>
                <a:gridCol w="372000"/>
                <a:gridCol w="372000"/>
                <a:gridCol w="372000"/>
              </a:tblGrid>
              <a:tr h="35173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7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8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7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8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7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213">
                <a:tc gridSpan="3"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3075" marR="103075" marT="51538" marB="515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 Black" pitchFamily="34" charset="0"/>
              </a:rPr>
              <a:t>Pseudo-Random Sampling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026568" cy="748680"/>
          </a:xfrm>
        </p:spPr>
        <p:txBody>
          <a:bodyPr/>
          <a:lstStyle/>
          <a:p>
            <a:r>
              <a:rPr lang="en-GB" dirty="0" smtClean="0"/>
              <a:t>N-rooks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995936" y="4653136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275855" y="2924944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076056" y="3284984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436096" y="5013176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868144" y="4293096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627485" y="3982856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15816" y="5373216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716016" y="3645024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355976" y="2564904"/>
            <a:ext cx="188431" cy="18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2771800" y="2492896"/>
            <a:ext cx="33843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71800" y="3501008"/>
            <a:ext cx="33843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71800" y="4581128"/>
            <a:ext cx="33843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71800" y="5661248"/>
            <a:ext cx="33843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771800" y="2492896"/>
            <a:ext cx="0" cy="3168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923928" y="2492896"/>
            <a:ext cx="0" cy="3168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004048" y="2492896"/>
            <a:ext cx="0" cy="3168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156176" y="2492896"/>
            <a:ext cx="0" cy="3168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835696" y="2492896"/>
          <a:ext cx="372000" cy="3165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000"/>
              </a:tblGrid>
              <a:tr h="35173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7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8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7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7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771800" y="1916832"/>
          <a:ext cx="3348000" cy="351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000"/>
                <a:gridCol w="372000"/>
                <a:gridCol w="372000"/>
                <a:gridCol w="372000"/>
                <a:gridCol w="372000"/>
                <a:gridCol w="372000"/>
                <a:gridCol w="372000"/>
                <a:gridCol w="372000"/>
                <a:gridCol w="372000"/>
              </a:tblGrid>
              <a:tr h="35173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103075" marR="103075" marT="51538" marB="51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Oval 42"/>
          <p:cNvSpPr/>
          <p:nvPr/>
        </p:nvSpPr>
        <p:spPr>
          <a:xfrm>
            <a:off x="1907704" y="5373216"/>
            <a:ext cx="188431" cy="18843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355976" y="1988840"/>
            <a:ext cx="188431" cy="18843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907704" y="3284984"/>
            <a:ext cx="188431" cy="18843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1907704" y="2564904"/>
            <a:ext cx="188431" cy="18843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2915816" y="1988840"/>
            <a:ext cx="188431" cy="18843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5076056" y="1988840"/>
            <a:ext cx="188431" cy="18843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3275856" y="1988840"/>
            <a:ext cx="188431" cy="18843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1907704" y="2924944"/>
            <a:ext cx="188431" cy="18843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4716016" y="1988840"/>
            <a:ext cx="188431" cy="18843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1907704" y="3645024"/>
            <a:ext cx="188431" cy="18843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3635896" y="1988840"/>
            <a:ext cx="188431" cy="18843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1907704" y="4005064"/>
            <a:ext cx="188431" cy="18843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5436096" y="1988840"/>
            <a:ext cx="188431" cy="18843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1907704" y="5013176"/>
            <a:ext cx="188431" cy="18843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3995936" y="1988840"/>
            <a:ext cx="188431" cy="18843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1907704" y="4653136"/>
            <a:ext cx="188431" cy="18843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5868144" y="1988840"/>
            <a:ext cx="188431" cy="18843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1907704" y="4293096"/>
            <a:ext cx="188431" cy="18843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>
            <a:stCxn id="47" idx="6"/>
            <a:endCxn id="22" idx="2"/>
          </p:cNvCxnSpPr>
          <p:nvPr/>
        </p:nvCxnSpPr>
        <p:spPr>
          <a:xfrm>
            <a:off x="2096135" y="2659120"/>
            <a:ext cx="225984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1" idx="6"/>
            <a:endCxn id="6" idx="2"/>
          </p:cNvCxnSpPr>
          <p:nvPr/>
        </p:nvCxnSpPr>
        <p:spPr>
          <a:xfrm>
            <a:off x="2096135" y="3019160"/>
            <a:ext cx="117972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6" idx="6"/>
            <a:endCxn id="7" idx="2"/>
          </p:cNvCxnSpPr>
          <p:nvPr/>
        </p:nvCxnSpPr>
        <p:spPr>
          <a:xfrm>
            <a:off x="2096135" y="3379200"/>
            <a:ext cx="297992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3" idx="6"/>
            <a:endCxn id="19" idx="2"/>
          </p:cNvCxnSpPr>
          <p:nvPr/>
        </p:nvCxnSpPr>
        <p:spPr>
          <a:xfrm>
            <a:off x="2096135" y="3739240"/>
            <a:ext cx="261988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5" idx="6"/>
            <a:endCxn id="17" idx="2"/>
          </p:cNvCxnSpPr>
          <p:nvPr/>
        </p:nvCxnSpPr>
        <p:spPr>
          <a:xfrm flipV="1">
            <a:off x="2096135" y="4077072"/>
            <a:ext cx="1531350" cy="2220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1" idx="6"/>
            <a:endCxn id="15" idx="2"/>
          </p:cNvCxnSpPr>
          <p:nvPr/>
        </p:nvCxnSpPr>
        <p:spPr>
          <a:xfrm>
            <a:off x="2096135" y="4387312"/>
            <a:ext cx="377200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9" idx="6"/>
            <a:endCxn id="5" idx="2"/>
          </p:cNvCxnSpPr>
          <p:nvPr/>
        </p:nvCxnSpPr>
        <p:spPr>
          <a:xfrm>
            <a:off x="2096135" y="4747352"/>
            <a:ext cx="18998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7" idx="6"/>
            <a:endCxn id="8" idx="2"/>
          </p:cNvCxnSpPr>
          <p:nvPr/>
        </p:nvCxnSpPr>
        <p:spPr>
          <a:xfrm>
            <a:off x="2096135" y="5107392"/>
            <a:ext cx="333996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3" idx="6"/>
            <a:endCxn id="18" idx="2"/>
          </p:cNvCxnSpPr>
          <p:nvPr/>
        </p:nvCxnSpPr>
        <p:spPr>
          <a:xfrm>
            <a:off x="2096135" y="5467432"/>
            <a:ext cx="81968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" idx="0"/>
            <a:endCxn id="50" idx="4"/>
          </p:cNvCxnSpPr>
          <p:nvPr/>
        </p:nvCxnSpPr>
        <p:spPr>
          <a:xfrm flipV="1">
            <a:off x="3370071" y="2177271"/>
            <a:ext cx="1" cy="74767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8" idx="0"/>
            <a:endCxn id="48" idx="4"/>
          </p:cNvCxnSpPr>
          <p:nvPr/>
        </p:nvCxnSpPr>
        <p:spPr>
          <a:xfrm flipV="1">
            <a:off x="3010032" y="2177271"/>
            <a:ext cx="0" cy="319594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7" idx="0"/>
            <a:endCxn id="54" idx="4"/>
          </p:cNvCxnSpPr>
          <p:nvPr/>
        </p:nvCxnSpPr>
        <p:spPr>
          <a:xfrm flipV="1">
            <a:off x="3721701" y="2177271"/>
            <a:ext cx="8411" cy="180558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5" idx="0"/>
            <a:endCxn id="58" idx="4"/>
          </p:cNvCxnSpPr>
          <p:nvPr/>
        </p:nvCxnSpPr>
        <p:spPr>
          <a:xfrm flipV="1">
            <a:off x="4090152" y="2177271"/>
            <a:ext cx="0" cy="247586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2" idx="0"/>
            <a:endCxn id="45" idx="4"/>
          </p:cNvCxnSpPr>
          <p:nvPr/>
        </p:nvCxnSpPr>
        <p:spPr>
          <a:xfrm flipV="1">
            <a:off x="4450192" y="2177271"/>
            <a:ext cx="0" cy="3876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9" idx="0"/>
            <a:endCxn id="52" idx="4"/>
          </p:cNvCxnSpPr>
          <p:nvPr/>
        </p:nvCxnSpPr>
        <p:spPr>
          <a:xfrm flipV="1">
            <a:off x="4810232" y="2177271"/>
            <a:ext cx="0" cy="146775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7" idx="0"/>
            <a:endCxn id="49" idx="4"/>
          </p:cNvCxnSpPr>
          <p:nvPr/>
        </p:nvCxnSpPr>
        <p:spPr>
          <a:xfrm flipV="1">
            <a:off x="5170272" y="2177271"/>
            <a:ext cx="0" cy="110771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" idx="0"/>
            <a:endCxn id="56" idx="4"/>
          </p:cNvCxnSpPr>
          <p:nvPr/>
        </p:nvCxnSpPr>
        <p:spPr>
          <a:xfrm flipV="1">
            <a:off x="5530312" y="2177271"/>
            <a:ext cx="0" cy="283590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5" idx="0"/>
            <a:endCxn id="60" idx="4"/>
          </p:cNvCxnSpPr>
          <p:nvPr/>
        </p:nvCxnSpPr>
        <p:spPr>
          <a:xfrm flipV="1">
            <a:off x="5962360" y="2177271"/>
            <a:ext cx="0" cy="21158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2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7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9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1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3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7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9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1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3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7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9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1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3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7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9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5" grpId="0" animBg="1"/>
      <p:bldP spid="17" grpId="0" animBg="1"/>
      <p:bldP spid="18" grpId="0" animBg="1"/>
      <p:bldP spid="19" grpId="0" animBg="1"/>
      <p:bldP spid="22" grpId="0" animBg="1"/>
      <p:bldP spid="43" grpId="0" animBg="1"/>
      <p:bldP spid="45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Black" pitchFamily="34" charset="0"/>
              </a:rPr>
              <a:t>Pseudo-</a:t>
            </a:r>
            <a:r>
              <a:rPr lang="en-GB" dirty="0" smtClean="0">
                <a:latin typeface="Arial Black" pitchFamily="34" charset="0"/>
              </a:rPr>
              <a:t>Random Sampling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5936" y="4653136"/>
            <a:ext cx="1152128" cy="1152128"/>
          </a:xfrm>
          <a:prstGeom prst="rect">
            <a:avLst/>
          </a:prstGeom>
          <a:ln>
            <a:solidFill>
              <a:schemeClr val="bg1"/>
            </a:solidFill>
            <a:prstDash val="dash"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555776" y="1772816"/>
            <a:ext cx="3816424" cy="381642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1907704" y="3429000"/>
            <a:ext cx="1872208" cy="172819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60032" y="2924944"/>
            <a:ext cx="432048" cy="20162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364088" y="3933056"/>
            <a:ext cx="1656184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995936" y="5589240"/>
            <a:ext cx="1152128" cy="115212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364088" y="5301208"/>
            <a:ext cx="0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283968" y="5445224"/>
            <a:ext cx="0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779912" y="5157192"/>
            <a:ext cx="0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860032" y="5373216"/>
            <a:ext cx="0" cy="57606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915816" y="3789040"/>
            <a:ext cx="188431" cy="188431"/>
          </a:xfrm>
          <a:prstGeom prst="ellipse">
            <a:avLst/>
          </a:prstGeom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168578" y="3293197"/>
            <a:ext cx="188431" cy="188431"/>
          </a:xfrm>
          <a:prstGeom prst="ellipse">
            <a:avLst/>
          </a:prstGeom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563888" y="4221088"/>
            <a:ext cx="188431" cy="188431"/>
          </a:xfrm>
          <a:prstGeom prst="ellipse">
            <a:avLst/>
          </a:prstGeom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724128" y="3645024"/>
            <a:ext cx="188431" cy="188431"/>
          </a:xfrm>
          <a:prstGeom prst="ellipse">
            <a:avLst/>
          </a:prstGeom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084168" y="3501008"/>
            <a:ext cx="188431" cy="188431"/>
          </a:xfrm>
          <a:prstGeom prst="ellipse">
            <a:avLst/>
          </a:prstGeom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11960" y="3789040"/>
            <a:ext cx="188431" cy="188431"/>
          </a:xfrm>
          <a:prstGeom prst="ellipse">
            <a:avLst/>
          </a:prstGeom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707904" y="3140968"/>
            <a:ext cx="188431" cy="188431"/>
          </a:xfrm>
          <a:prstGeom prst="ellipse">
            <a:avLst/>
          </a:prstGeom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716016" y="3429000"/>
            <a:ext cx="188431" cy="188431"/>
          </a:xfrm>
          <a:prstGeom prst="ellipse">
            <a:avLst/>
          </a:prstGeom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932040" y="3140968"/>
            <a:ext cx="188431" cy="188431"/>
          </a:xfrm>
          <a:prstGeom prst="ellipse">
            <a:avLst/>
          </a:prstGeom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123728" y="2852936"/>
            <a:ext cx="2520280" cy="29523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507212" y="2636912"/>
            <a:ext cx="2136796" cy="31683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771800" y="2492896"/>
            <a:ext cx="1872209" cy="33123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644008" y="2636912"/>
            <a:ext cx="1787275" cy="31683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644008" y="2924944"/>
            <a:ext cx="2030474" cy="28803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419872" y="2204864"/>
            <a:ext cx="1224136" cy="3600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3957052" y="1988840"/>
            <a:ext cx="686956" cy="38164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644008" y="1916832"/>
            <a:ext cx="224496" cy="38164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4644008" y="1988840"/>
            <a:ext cx="576064" cy="38164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563888" y="4437112"/>
            <a:ext cx="720080" cy="100811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latin typeface="Arial Black" pitchFamily="34" charset="0"/>
              </a:rPr>
              <a:t>Potential improvement </a:t>
            </a:r>
            <a:endParaRPr lang="en-GB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5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 Black" panose="020B0A04020102020204" pitchFamily="34" charset="0"/>
              </a:rPr>
              <a:t>Quadtree</a:t>
            </a:r>
            <a:endParaRPr lang="en-GB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99357"/>
              </p:ext>
            </p:extLst>
          </p:nvPr>
        </p:nvGraphicFramePr>
        <p:xfrm>
          <a:off x="4932040" y="2204864"/>
          <a:ext cx="3096345" cy="3004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5"/>
              </a:tblGrid>
              <a:tr h="3004439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53545" marR="753545" marT="376772" marB="3767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420839"/>
              </p:ext>
            </p:extLst>
          </p:nvPr>
        </p:nvGraphicFramePr>
        <p:xfrm>
          <a:off x="1115616" y="2204864"/>
          <a:ext cx="3096345" cy="3004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5"/>
              </a:tblGrid>
              <a:tr h="3004439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53545" marR="753545" marT="376772" marB="3767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683568" y="1700808"/>
            <a:ext cx="1800200" cy="1872209"/>
          </a:xfrm>
          <a:prstGeom prst="line">
            <a:avLst/>
          </a:prstGeom>
          <a:ln w="736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156176" y="1772816"/>
            <a:ext cx="1204043" cy="3897401"/>
          </a:xfrm>
          <a:prstGeom prst="line">
            <a:avLst/>
          </a:prstGeom>
          <a:ln w="736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32040" y="6550223"/>
            <a:ext cx="406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Meagher (1981)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088167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 Black" panose="020B0A04020102020204" pitchFamily="34" charset="0"/>
              </a:rPr>
              <a:t>Quadtree</a:t>
            </a:r>
            <a:endParaRPr lang="en-GB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99357"/>
              </p:ext>
            </p:extLst>
          </p:nvPr>
        </p:nvGraphicFramePr>
        <p:xfrm>
          <a:off x="4932040" y="2204864"/>
          <a:ext cx="3096345" cy="3004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5"/>
              </a:tblGrid>
              <a:tr h="3004439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53545" marR="753545" marT="376772" marB="3767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95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420839"/>
              </p:ext>
            </p:extLst>
          </p:nvPr>
        </p:nvGraphicFramePr>
        <p:xfrm>
          <a:off x="1115616" y="2204864"/>
          <a:ext cx="3096345" cy="3004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5"/>
              </a:tblGrid>
              <a:tr h="3004439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53545" marR="753545" marT="376772" marB="3767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953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683568" y="1700808"/>
            <a:ext cx="1800200" cy="1872209"/>
          </a:xfrm>
          <a:prstGeom prst="line">
            <a:avLst/>
          </a:prstGeom>
          <a:ln w="736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156176" y="1772816"/>
            <a:ext cx="1204043" cy="3897401"/>
          </a:xfrm>
          <a:prstGeom prst="line">
            <a:avLst/>
          </a:prstGeom>
          <a:ln w="736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79712" y="579362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n = 1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5819725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n = 1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088167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Plug-in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467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dirty="0" smtClean="0">
              <a:latin typeface="Arial Black" pitchFamily="34" charset="0"/>
            </a:endParaRPr>
          </a:p>
          <a:p>
            <a:endParaRPr lang="en-GB" dirty="0" smtClean="0"/>
          </a:p>
          <a:p>
            <a:endParaRPr lang="en-GB" i="1" dirty="0" smtClean="0"/>
          </a:p>
        </p:txBody>
      </p:sp>
      <p:pic>
        <p:nvPicPr>
          <p:cNvPr id="1026" name="Picture 2" descr="E:\UniverityWork_3rdYear\majorProject\viva_01\pluginAbilities_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4" y="476672"/>
            <a:ext cx="10895612" cy="7873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4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771799" y="2204863"/>
            <a:ext cx="3096345" cy="3004439"/>
          </a:xfrm>
          <a:prstGeom prst="rect">
            <a:avLst/>
          </a:prstGeom>
          <a:solidFill>
            <a:srgbClr val="FFA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 Black" panose="020B0A04020102020204" pitchFamily="34" charset="0"/>
              </a:rPr>
              <a:t>Quadtree</a:t>
            </a:r>
            <a:endParaRPr lang="en-GB" dirty="0">
              <a:latin typeface="Arial Black" panose="020B0A040201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067944" y="1979871"/>
            <a:ext cx="1204043" cy="3897401"/>
          </a:xfrm>
          <a:prstGeom prst="line">
            <a:avLst/>
          </a:prstGeom>
          <a:ln w="736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630892"/>
              </p:ext>
            </p:extLst>
          </p:nvPr>
        </p:nvGraphicFramePr>
        <p:xfrm>
          <a:off x="2771800" y="2204864"/>
          <a:ext cx="3096345" cy="3004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5"/>
              </a:tblGrid>
              <a:tr h="3004439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53545" marR="753545" marT="376772" marB="3767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>
            <a:stCxn id="5" idx="0"/>
            <a:endCxn id="5" idx="2"/>
          </p:cNvCxnSpPr>
          <p:nvPr/>
        </p:nvCxnSpPr>
        <p:spPr>
          <a:xfrm>
            <a:off x="4319972" y="2204864"/>
            <a:ext cx="0" cy="3004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1"/>
            <a:endCxn id="5" idx="3"/>
          </p:cNvCxnSpPr>
          <p:nvPr/>
        </p:nvCxnSpPr>
        <p:spPr>
          <a:xfrm>
            <a:off x="2771800" y="3707083"/>
            <a:ext cx="3096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3439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71800" y="3707082"/>
            <a:ext cx="1548172" cy="1502221"/>
          </a:xfrm>
          <a:prstGeom prst="rect">
            <a:avLst/>
          </a:prstGeom>
          <a:solidFill>
            <a:srgbClr val="FFA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319971" y="2204863"/>
            <a:ext cx="1548173" cy="3004439"/>
          </a:xfrm>
          <a:prstGeom prst="rect">
            <a:avLst/>
          </a:prstGeom>
          <a:solidFill>
            <a:srgbClr val="FFA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 Black" panose="020B0A04020102020204" pitchFamily="34" charset="0"/>
              </a:rPr>
              <a:t>Quadtree</a:t>
            </a:r>
            <a:endParaRPr lang="en-GB" dirty="0">
              <a:latin typeface="Arial Black" panose="020B0A040201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067944" y="1979871"/>
            <a:ext cx="1204043" cy="3897401"/>
          </a:xfrm>
          <a:prstGeom prst="line">
            <a:avLst/>
          </a:prstGeom>
          <a:ln w="736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472077"/>
              </p:ext>
            </p:extLst>
          </p:nvPr>
        </p:nvGraphicFramePr>
        <p:xfrm>
          <a:off x="2771800" y="2204864"/>
          <a:ext cx="3096345" cy="3004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5"/>
              </a:tblGrid>
              <a:tr h="3004439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53545" marR="753545" marT="376772" marB="3767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>
            <a:stCxn id="5" idx="0"/>
            <a:endCxn id="5" idx="2"/>
          </p:cNvCxnSpPr>
          <p:nvPr/>
        </p:nvCxnSpPr>
        <p:spPr>
          <a:xfrm>
            <a:off x="4319972" y="2204864"/>
            <a:ext cx="0" cy="3004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1"/>
            <a:endCxn id="5" idx="3"/>
          </p:cNvCxnSpPr>
          <p:nvPr/>
        </p:nvCxnSpPr>
        <p:spPr>
          <a:xfrm>
            <a:off x="2771800" y="3707083"/>
            <a:ext cx="3096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84168" y="3054478"/>
                <a:ext cx="2388643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/>
                  <a:t> n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054478"/>
                <a:ext cx="2388643" cy="96667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061" b="-11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6916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319971" y="2204864"/>
            <a:ext cx="1548174" cy="1502219"/>
          </a:xfrm>
          <a:prstGeom prst="rect">
            <a:avLst/>
          </a:prstGeom>
          <a:solidFill>
            <a:srgbClr val="FFA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771799" y="3707083"/>
            <a:ext cx="3096345" cy="1502219"/>
          </a:xfrm>
          <a:prstGeom prst="rect">
            <a:avLst/>
          </a:prstGeom>
          <a:solidFill>
            <a:srgbClr val="FFA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 Black" panose="020B0A04020102020204" pitchFamily="34" charset="0"/>
              </a:rPr>
              <a:t>Quadtree</a:t>
            </a:r>
            <a:endParaRPr lang="en-GB" dirty="0">
              <a:latin typeface="Arial Black" panose="020B0A040201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067944" y="1979871"/>
            <a:ext cx="1204043" cy="3897401"/>
          </a:xfrm>
          <a:prstGeom prst="line">
            <a:avLst/>
          </a:prstGeom>
          <a:ln w="736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93222"/>
              </p:ext>
            </p:extLst>
          </p:nvPr>
        </p:nvGraphicFramePr>
        <p:xfrm>
          <a:off x="2771800" y="2204864"/>
          <a:ext cx="3096345" cy="3004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5"/>
              </a:tblGrid>
              <a:tr h="3004439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53545" marR="753545" marT="376772" marB="3767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>
            <a:stCxn id="5" idx="0"/>
            <a:endCxn id="5" idx="2"/>
          </p:cNvCxnSpPr>
          <p:nvPr/>
        </p:nvCxnSpPr>
        <p:spPr>
          <a:xfrm>
            <a:off x="4319972" y="2204864"/>
            <a:ext cx="0" cy="3004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1"/>
            <a:endCxn id="5" idx="3"/>
          </p:cNvCxnSpPr>
          <p:nvPr/>
        </p:nvCxnSpPr>
        <p:spPr>
          <a:xfrm>
            <a:off x="2771800" y="3707083"/>
            <a:ext cx="3096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50144" y="4437112"/>
            <a:ext cx="3096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6056" y="2204864"/>
            <a:ext cx="0" cy="3004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63888" y="3707083"/>
            <a:ext cx="0" cy="1502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19972" y="2924944"/>
            <a:ext cx="1526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94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76056" y="2204864"/>
            <a:ext cx="792089" cy="2232248"/>
          </a:xfrm>
          <a:prstGeom prst="rect">
            <a:avLst/>
          </a:prstGeom>
          <a:solidFill>
            <a:srgbClr val="FFA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331269" y="2204864"/>
            <a:ext cx="744787" cy="3004438"/>
          </a:xfrm>
          <a:prstGeom prst="rect">
            <a:avLst/>
          </a:prstGeom>
          <a:solidFill>
            <a:srgbClr val="FFA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563888" y="3707084"/>
            <a:ext cx="756084" cy="1502220"/>
          </a:xfrm>
          <a:prstGeom prst="rect">
            <a:avLst/>
          </a:prstGeom>
          <a:solidFill>
            <a:srgbClr val="FFA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 Black" panose="020B0A04020102020204" pitchFamily="34" charset="0"/>
              </a:rPr>
              <a:t>Quadtree</a:t>
            </a:r>
            <a:endParaRPr lang="en-GB" dirty="0">
              <a:latin typeface="Arial Black" panose="020B0A040201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067944" y="1979871"/>
            <a:ext cx="1204043" cy="3897401"/>
          </a:xfrm>
          <a:prstGeom prst="line">
            <a:avLst/>
          </a:prstGeom>
          <a:ln w="736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  <a:endCxn id="5" idx="2"/>
          </p:cNvCxnSpPr>
          <p:nvPr/>
        </p:nvCxnSpPr>
        <p:spPr>
          <a:xfrm>
            <a:off x="4319972" y="2204864"/>
            <a:ext cx="0" cy="3004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1"/>
            <a:endCxn id="5" idx="3"/>
          </p:cNvCxnSpPr>
          <p:nvPr/>
        </p:nvCxnSpPr>
        <p:spPr>
          <a:xfrm>
            <a:off x="2771800" y="3707083"/>
            <a:ext cx="3096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50144" y="4437112"/>
            <a:ext cx="3096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6056" y="2204864"/>
            <a:ext cx="0" cy="3004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63888" y="3707083"/>
            <a:ext cx="0" cy="1502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19972" y="2924944"/>
            <a:ext cx="1526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741629"/>
              </p:ext>
            </p:extLst>
          </p:nvPr>
        </p:nvGraphicFramePr>
        <p:xfrm>
          <a:off x="2771800" y="2204864"/>
          <a:ext cx="3096345" cy="3004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5"/>
              </a:tblGrid>
              <a:tr h="3004439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753545" marR="753545" marT="376772" marB="3767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28184" y="3068960"/>
                <a:ext cx="2388643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/>
                  <a:t> n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068960"/>
                <a:ext cx="2388643" cy="96667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316" b="-11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44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Arial Black" pitchFamily="34" charset="0"/>
              </a:rPr>
              <a:t>What Programming Language?</a:t>
            </a:r>
            <a:endParaRPr lang="en-GB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Python or C++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String re-writing</a:t>
            </a:r>
          </a:p>
          <a:p>
            <a:r>
              <a:rPr lang="en-GB" dirty="0" err="1" smtClean="0"/>
              <a:t>time.time</a:t>
            </a:r>
            <a:r>
              <a:rPr lang="en-GB" dirty="0" smtClean="0"/>
              <a:t>()</a:t>
            </a:r>
          </a:p>
          <a:p>
            <a:endParaRPr lang="en-GB" dirty="0" smtClean="0"/>
          </a:p>
          <a:p>
            <a:r>
              <a:rPr lang="en-GB" dirty="0" smtClean="0"/>
              <a:t>θ = 90º</a:t>
            </a:r>
          </a:p>
          <a:p>
            <a:r>
              <a:rPr lang="el-GR" dirty="0" smtClean="0"/>
              <a:t>ω</a:t>
            </a:r>
            <a:r>
              <a:rPr lang="en-GB" dirty="0" smtClean="0"/>
              <a:t> = F</a:t>
            </a:r>
          </a:p>
          <a:p>
            <a:r>
              <a:rPr lang="en-GB" dirty="0" smtClean="0"/>
              <a:t>F </a:t>
            </a:r>
            <a:r>
              <a:rPr lang="en-GB" dirty="0" smtClean="0">
                <a:latin typeface="Bookman Old Style"/>
              </a:rPr>
              <a:t>→ </a:t>
            </a:r>
            <a:r>
              <a:rPr lang="en-GB" dirty="0" smtClean="0"/>
              <a:t>FF-[-F+F+F]+[+F-F-F]</a:t>
            </a:r>
          </a:p>
          <a:p>
            <a:r>
              <a:rPr lang="en-GB" dirty="0" smtClean="0"/>
              <a:t>Gen: 1 - 7</a:t>
            </a:r>
          </a:p>
          <a:p>
            <a:endParaRPr lang="en-GB" dirty="0" smtClean="0"/>
          </a:p>
          <a:p>
            <a:r>
              <a:rPr lang="en-GB" dirty="0" smtClean="0"/>
              <a:t>n = 10</a:t>
            </a:r>
          </a:p>
          <a:p>
            <a:r>
              <a:rPr lang="en-GB" dirty="0" smtClean="0"/>
              <a:t>2 Tailed </a:t>
            </a:r>
            <a:r>
              <a:rPr lang="en-GB" dirty="0" err="1" smtClean="0"/>
              <a:t>TTest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Results - Graphed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Results - Graphed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Results - Data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331640" y="2060848"/>
          <a:ext cx="4968551" cy="3332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84234"/>
                <a:gridCol w="484234"/>
                <a:gridCol w="1798579"/>
                <a:gridCol w="220150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Mean Processing Time (sec)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C++</a:t>
                      </a:r>
                      <a:endParaRPr lang="en-GB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Python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70840">
                <a:tc rowSpan="7"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        Generation                      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0.005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0.000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0.004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0.008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3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0.005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0.039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0.008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0.180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5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0.027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1.345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6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0.097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39.611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7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0.574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2705.670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Results - Data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331640" y="2060848"/>
          <a:ext cx="4968551" cy="3332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84234"/>
                <a:gridCol w="484234"/>
                <a:gridCol w="1798579"/>
                <a:gridCol w="220150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Mean Processing Time (sec) </a:t>
                      </a:r>
                      <a:r>
                        <a:rPr lang="en-GB" baseline="0" dirty="0" smtClean="0"/>
                        <a:t>±SD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C++</a:t>
                      </a:r>
                      <a:endParaRPr lang="en-GB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Python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   Generation                      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0.005</a:t>
                      </a:r>
                      <a:r>
                        <a:rPr lang="en-GB" baseline="0" dirty="0" smtClean="0"/>
                        <a:t> ± 0.002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0.000 </a:t>
                      </a:r>
                      <a:r>
                        <a:rPr lang="en-GB" baseline="0" dirty="0" smtClean="0"/>
                        <a:t>± 0.001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0.004</a:t>
                      </a:r>
                      <a:r>
                        <a:rPr lang="en-GB" baseline="0" dirty="0" smtClean="0"/>
                        <a:t> ± 0.002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0.008 </a:t>
                      </a:r>
                      <a:r>
                        <a:rPr lang="en-GB" baseline="0" dirty="0" smtClean="0"/>
                        <a:t>± 0.002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3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0.005</a:t>
                      </a:r>
                      <a:r>
                        <a:rPr lang="en-GB" baseline="0" dirty="0" smtClean="0"/>
                        <a:t> ± 0.001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0.039 </a:t>
                      </a:r>
                      <a:r>
                        <a:rPr lang="en-GB" baseline="0" dirty="0" smtClean="0"/>
                        <a:t>± 0.014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0.008</a:t>
                      </a:r>
                      <a:r>
                        <a:rPr lang="en-GB" baseline="0" dirty="0" smtClean="0"/>
                        <a:t> ± 0.002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0.180 </a:t>
                      </a:r>
                      <a:r>
                        <a:rPr lang="en-GB" baseline="0" dirty="0" smtClean="0"/>
                        <a:t>± 0.009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5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0.027</a:t>
                      </a:r>
                      <a:r>
                        <a:rPr lang="en-GB" baseline="0" dirty="0" smtClean="0"/>
                        <a:t> ± 0.009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1.345 </a:t>
                      </a:r>
                      <a:r>
                        <a:rPr lang="en-GB" baseline="0" dirty="0" smtClean="0"/>
                        <a:t>± 0.017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6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0.097</a:t>
                      </a:r>
                      <a:r>
                        <a:rPr lang="en-GB" baseline="0" dirty="0" smtClean="0"/>
                        <a:t> ± 0.013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39.611 </a:t>
                      </a:r>
                      <a:r>
                        <a:rPr lang="en-GB" baseline="0" dirty="0" smtClean="0"/>
                        <a:t>± 0.143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7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0.574</a:t>
                      </a:r>
                      <a:r>
                        <a:rPr lang="en-GB" baseline="0" dirty="0" smtClean="0"/>
                        <a:t> ± 0.011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2705.670 </a:t>
                      </a:r>
                      <a:r>
                        <a:rPr lang="en-GB" baseline="0" dirty="0" smtClean="0"/>
                        <a:t>± 18.417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Plug-in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467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dirty="0" smtClean="0">
              <a:latin typeface="Arial Black" pitchFamily="34" charset="0"/>
            </a:endParaRPr>
          </a:p>
          <a:p>
            <a:endParaRPr lang="en-GB" dirty="0" smtClean="0"/>
          </a:p>
          <a:p>
            <a:endParaRPr lang="en-GB" i="1" dirty="0" smtClean="0"/>
          </a:p>
        </p:txBody>
      </p:sp>
      <p:pic>
        <p:nvPicPr>
          <p:cNvPr id="2050" name="Picture 2" descr="E:\UniverityWork_3rdYear\majorProject\viva_01\pluginAbilities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548680"/>
            <a:ext cx="10832629" cy="7828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4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Results - Data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331640" y="2060848"/>
          <a:ext cx="6264696" cy="3332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84234"/>
                <a:gridCol w="484234"/>
                <a:gridCol w="1798579"/>
                <a:gridCol w="2201504"/>
                <a:gridCol w="1296145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Mean Processing Time (sec) </a:t>
                      </a:r>
                      <a:r>
                        <a:rPr lang="en-GB" baseline="0" dirty="0" smtClean="0"/>
                        <a:t>±SD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C++</a:t>
                      </a:r>
                      <a:endParaRPr lang="en-GB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Python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T-Test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   Generation                      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0.005</a:t>
                      </a:r>
                      <a:r>
                        <a:rPr lang="en-GB" baseline="0" dirty="0" smtClean="0"/>
                        <a:t> ± 0.002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0.000 </a:t>
                      </a:r>
                      <a:r>
                        <a:rPr lang="en-GB" baseline="0" dirty="0" smtClean="0"/>
                        <a:t>± 0.001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0.05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0.004</a:t>
                      </a:r>
                      <a:r>
                        <a:rPr lang="en-GB" baseline="0" dirty="0" smtClean="0"/>
                        <a:t> ± 0.002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0.008 </a:t>
                      </a:r>
                      <a:r>
                        <a:rPr lang="en-GB" baseline="0" dirty="0" smtClean="0"/>
                        <a:t>± 0.002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0.05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3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0.005</a:t>
                      </a:r>
                      <a:r>
                        <a:rPr lang="en-GB" baseline="0" dirty="0" smtClean="0"/>
                        <a:t> ± 0.001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0.039 </a:t>
                      </a:r>
                      <a:r>
                        <a:rPr lang="en-GB" baseline="0" dirty="0" smtClean="0"/>
                        <a:t>± 0.014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0.05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0.008</a:t>
                      </a:r>
                      <a:r>
                        <a:rPr lang="en-GB" baseline="0" dirty="0" smtClean="0"/>
                        <a:t> ± 0.002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0.180 </a:t>
                      </a:r>
                      <a:r>
                        <a:rPr lang="en-GB" baseline="0" dirty="0" smtClean="0"/>
                        <a:t>± 0.009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0.05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5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0.027</a:t>
                      </a:r>
                      <a:r>
                        <a:rPr lang="en-GB" baseline="0" dirty="0" smtClean="0"/>
                        <a:t> ± 0.009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1.345 </a:t>
                      </a:r>
                      <a:r>
                        <a:rPr lang="en-GB" baseline="0" dirty="0" smtClean="0"/>
                        <a:t>± 0.017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0.05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6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0.097</a:t>
                      </a:r>
                      <a:r>
                        <a:rPr lang="en-GB" baseline="0" dirty="0" smtClean="0"/>
                        <a:t> ± 0.013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39.611 </a:t>
                      </a:r>
                      <a:r>
                        <a:rPr lang="en-GB" baseline="0" dirty="0" smtClean="0"/>
                        <a:t>± 0.143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0.05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7</a:t>
                      </a:r>
                      <a:endParaRPr lang="en-GB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0.574</a:t>
                      </a:r>
                      <a:r>
                        <a:rPr lang="en-GB" baseline="0" dirty="0" smtClean="0"/>
                        <a:t> ± 0.011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2705.670 </a:t>
                      </a:r>
                      <a:r>
                        <a:rPr lang="en-GB" baseline="0" dirty="0" smtClean="0"/>
                        <a:t>± 18.417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0.05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Results - Data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331640" y="2060848"/>
          <a:ext cx="6264696" cy="3332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84234"/>
                <a:gridCol w="484234"/>
                <a:gridCol w="1798579"/>
                <a:gridCol w="2201504"/>
                <a:gridCol w="1296145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Mean Processing Time (sec) </a:t>
                      </a:r>
                      <a:r>
                        <a:rPr lang="en-GB" baseline="0" dirty="0" smtClean="0"/>
                        <a:t>±SD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C++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Python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T-Test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   Generation                      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0.005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± 0.002</a:t>
                      </a:r>
                      <a:endParaRPr lang="en-GB" dirty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0.000 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± 0.001</a:t>
                      </a:r>
                      <a:endParaRPr lang="en-GB" dirty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0.05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0.004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± 0.002</a:t>
                      </a:r>
                      <a:endParaRPr lang="en-GB" b="1" dirty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0.008 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± 0.002</a:t>
                      </a:r>
                      <a:endParaRPr lang="en-GB" dirty="0" smtClean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0.05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0.005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± 0.001</a:t>
                      </a:r>
                      <a:endParaRPr lang="en-GB" b="1" dirty="0" smtClean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0.039 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± 0.014</a:t>
                      </a:r>
                      <a:endParaRPr lang="en-GB" dirty="0" smtClean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0.05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0.008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± 0.002</a:t>
                      </a:r>
                      <a:endParaRPr lang="en-GB" b="1" dirty="0" smtClean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0.180 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± 0.009</a:t>
                      </a:r>
                      <a:endParaRPr lang="en-GB" dirty="0" smtClean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0.05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0.027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± 0.009</a:t>
                      </a:r>
                      <a:endParaRPr lang="en-GB" b="1" dirty="0" smtClean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1.345 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± 0.017</a:t>
                      </a:r>
                      <a:endParaRPr lang="en-GB" dirty="0" smtClean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0.05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0.097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± 0.013</a:t>
                      </a:r>
                      <a:endParaRPr lang="en-GB" b="1" dirty="0" smtClean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39.611 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± 0.143</a:t>
                      </a:r>
                      <a:endParaRPr lang="en-GB" dirty="0" smtClean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0.05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0.574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± 0.011</a:t>
                      </a:r>
                      <a:endParaRPr lang="en-GB" b="1" dirty="0" smtClean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2705.670 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± 18.417</a:t>
                      </a:r>
                      <a:endParaRPr lang="en-GB" dirty="0" smtClean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0.05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467600" cy="1143000"/>
          </a:xfrm>
        </p:spPr>
        <p:txBody>
          <a:bodyPr/>
          <a:lstStyle/>
          <a:p>
            <a:pPr algn="ctr"/>
            <a:r>
              <a:rPr lang="en-GB" b="1" dirty="0" smtClean="0">
                <a:latin typeface="Arial Black" pitchFamily="34" charset="0"/>
              </a:rPr>
              <a:t>Current stage</a:t>
            </a:r>
            <a:endParaRPr lang="en-GB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 Black" pitchFamily="34" charset="0"/>
              </a:rPr>
              <a:t>Workflow – Idea development</a:t>
            </a:r>
            <a:endParaRPr lang="en-GB" sz="3600" dirty="0">
              <a:latin typeface="Arial Black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ircular Arrow 5"/>
          <p:cNvSpPr/>
          <p:nvPr/>
        </p:nvSpPr>
        <p:spPr>
          <a:xfrm rot="16200000" flipH="1" flipV="1">
            <a:off x="4463988" y="3104964"/>
            <a:ext cx="1440160" cy="1656184"/>
          </a:xfrm>
          <a:prstGeom prst="circular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ircular Arrow 6"/>
          <p:cNvSpPr/>
          <p:nvPr/>
        </p:nvSpPr>
        <p:spPr>
          <a:xfrm rot="5400000" flipH="1" flipV="1">
            <a:off x="2411760" y="3140968"/>
            <a:ext cx="1440160" cy="1584176"/>
          </a:xfrm>
          <a:prstGeom prst="circular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639D1D-A615-4C62-84E7-782CFCB82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F639D1D-A615-4C62-84E7-782CFCB82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D913D7-DAB5-460C-94AE-9762DB73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CD913D7-DAB5-460C-94AE-9762DB733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7A2D1E-AFCF-48CB-BF26-1576900AD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87A2D1E-AFCF-48CB-BF26-1576900AD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3D271A-E85F-43A8-B8DD-3B3337BE3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C03D271A-E85F-43A8-B8DD-3B3337BE3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778215-AACD-4806-B521-8B8EFAEF5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7778215-AACD-4806-B521-8B8EFAEF5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390189-5907-4F00-A3A2-5E0A083C2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C8390189-5907-4F00-A3A2-5E0A083C2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E43228-42D5-4234-B32D-43A30A18B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ECE43228-42D5-4234-B32D-43A30A18B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 animBg="1"/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 Black" pitchFamily="34" charset="0"/>
              </a:rPr>
              <a:t>L-System current features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3D</a:t>
            </a:r>
          </a:p>
          <a:p>
            <a:r>
              <a:rPr lang="en-GB" dirty="0" smtClean="0"/>
              <a:t>Local axis rotation</a:t>
            </a:r>
          </a:p>
          <a:p>
            <a:r>
              <a:rPr lang="en-GB" dirty="0" err="1" smtClean="0"/>
              <a:t>MyMath</a:t>
            </a:r>
            <a:endParaRPr lang="en-GB" dirty="0" smtClean="0"/>
          </a:p>
          <a:p>
            <a:r>
              <a:rPr lang="en-GB" dirty="0" smtClean="0"/>
              <a:t>Stem and leaf generation</a:t>
            </a:r>
            <a:endParaRPr lang="en-GB" dirty="0"/>
          </a:p>
        </p:txBody>
      </p:sp>
      <p:pic>
        <p:nvPicPr>
          <p:cNvPr id="4" name="Picture 3" descr="E:\UniverityWork_3rdYear\majorProject\viva_01\statisticallySimilar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12976"/>
            <a:ext cx="4283968" cy="345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 Black" pitchFamily="34" charset="0"/>
              </a:rPr>
              <a:t>L-System current features</a:t>
            </a:r>
            <a:endParaRPr lang="en-GB" dirty="0"/>
          </a:p>
        </p:txBody>
      </p:sp>
      <p:pic>
        <p:nvPicPr>
          <p:cNvPr id="4" name="Content Placeholder 3" descr="Untitled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0749"/>
            <a:ext cx="8147248" cy="4762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7467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GB" sz="2800" dirty="0" smtClean="0">
                <a:latin typeface="Arial Black" pitchFamily="34" charset="0"/>
              </a:rPr>
              <a:t>  aleeuwenberg.weebly.com</a:t>
            </a:r>
            <a:endParaRPr lang="en-GB" sz="2800" dirty="0">
              <a:latin typeface="Arial Black" pitchFamily="34" charset="0"/>
            </a:endParaRPr>
          </a:p>
        </p:txBody>
      </p:sp>
      <p:pic>
        <p:nvPicPr>
          <p:cNvPr id="5" name="Content Placeholder 4" descr="Untitled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198022" cy="504056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5576" y="476672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Blog</a:t>
            </a:r>
            <a:r>
              <a:rPr kumimoji="0" lang="en-GB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GB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467600" cy="1143000"/>
          </a:xfrm>
        </p:spPr>
        <p:txBody>
          <a:bodyPr/>
          <a:lstStyle/>
          <a:p>
            <a:pPr algn="ctr"/>
            <a:r>
              <a:rPr lang="en-GB" b="1" dirty="0" smtClean="0">
                <a:latin typeface="Arial Black" pitchFamily="34" charset="0"/>
              </a:rPr>
              <a:t>Next stage</a:t>
            </a:r>
            <a:endParaRPr lang="en-GB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 Black" pitchFamily="34" charset="0"/>
              </a:rPr>
              <a:t>Work Flow – Gantt Chart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1026" name="Picture 2" descr="E:\UniverityWork_3rdYear\majorProject\viva_01\Untitled-1.png"/>
          <p:cNvPicPr>
            <a:picLocks noChangeAspect="1" noChangeArrowheads="1"/>
          </p:cNvPicPr>
          <p:nvPr/>
        </p:nvPicPr>
        <p:blipFill>
          <a:blip r:embed="rId2" cstate="print"/>
          <a:srcRect r="22171"/>
          <a:stretch>
            <a:fillRect/>
          </a:stretch>
        </p:blipFill>
        <p:spPr bwMode="auto">
          <a:xfrm>
            <a:off x="395536" y="1988840"/>
            <a:ext cx="8368088" cy="3456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Key upcoming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Stochastic L-System</a:t>
            </a:r>
          </a:p>
          <a:p>
            <a:r>
              <a:rPr lang="en-GB" dirty="0" smtClean="0"/>
              <a:t>N-rooks sampler</a:t>
            </a:r>
          </a:p>
          <a:p>
            <a:r>
              <a:rPr lang="en-GB" dirty="0" err="1" smtClean="0"/>
              <a:t>Voxel</a:t>
            </a:r>
            <a:r>
              <a:rPr lang="en-GB" dirty="0" smtClean="0"/>
              <a:t> space</a:t>
            </a:r>
          </a:p>
          <a:p>
            <a:pPr lvl="1"/>
            <a:r>
              <a:rPr lang="en-GB" dirty="0" smtClean="0"/>
              <a:t>Preventing growth</a:t>
            </a:r>
          </a:p>
          <a:p>
            <a:pPr lvl="1"/>
            <a:r>
              <a:rPr lang="en-GB" dirty="0" smtClean="0"/>
              <a:t>Calculating light</a:t>
            </a:r>
          </a:p>
          <a:p>
            <a:r>
              <a:rPr lang="en-GB" dirty="0" smtClean="0"/>
              <a:t>Combine features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Plug-in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467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dirty="0" smtClean="0">
              <a:latin typeface="Arial Black" pitchFamily="34" charset="0"/>
            </a:endParaRPr>
          </a:p>
          <a:p>
            <a:endParaRPr lang="en-GB" dirty="0" smtClean="0"/>
          </a:p>
          <a:p>
            <a:endParaRPr lang="en-GB" i="1" dirty="0" smtClean="0"/>
          </a:p>
        </p:txBody>
      </p:sp>
      <p:pic>
        <p:nvPicPr>
          <p:cNvPr id="3074" name="Picture 2" descr="E:\UniverityWork_3rdYear\majorProject\viva_01\pluginAbilities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749506" cy="5600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4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Plug-in specifications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53136"/>
          </a:xfrm>
        </p:spPr>
        <p:txBody>
          <a:bodyPr>
            <a:normAutofit/>
          </a:bodyPr>
          <a:lstStyle/>
          <a:p>
            <a:r>
              <a:rPr lang="en-GB" dirty="0" smtClean="0"/>
              <a:t>UI</a:t>
            </a:r>
          </a:p>
          <a:p>
            <a:pPr lvl="1"/>
            <a:r>
              <a:rPr lang="en-GB" dirty="0" smtClean="0"/>
              <a:t>Axiom &amp; Processors</a:t>
            </a:r>
          </a:p>
          <a:p>
            <a:pPr lvl="1"/>
            <a:r>
              <a:rPr lang="en-GB" dirty="0" smtClean="0"/>
              <a:t>Variable manipulation</a:t>
            </a:r>
          </a:p>
          <a:p>
            <a:pPr lvl="1"/>
            <a:r>
              <a:rPr lang="en-GB" dirty="0" smtClean="0"/>
              <a:t>Advanced settings (scatter number etc.)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Target audience</a:t>
            </a:r>
          </a:p>
          <a:p>
            <a:pPr lvl="1"/>
            <a:r>
              <a:rPr lang="en-GB" dirty="0" smtClean="0"/>
              <a:t>Write L-System rules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356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Build timetable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69160"/>
          </a:xfrm>
        </p:spPr>
        <p:txBody>
          <a:bodyPr>
            <a:normAutofit/>
          </a:bodyPr>
          <a:lstStyle/>
          <a:p>
            <a:r>
              <a:rPr lang="en-GB" dirty="0" smtClean="0"/>
              <a:t>Alpha : 21</a:t>
            </a:r>
            <a:r>
              <a:rPr lang="en-GB" baseline="30000" dirty="0" smtClean="0"/>
              <a:t>st</a:t>
            </a:r>
            <a:r>
              <a:rPr lang="en-GB" dirty="0" smtClean="0"/>
              <a:t> March</a:t>
            </a:r>
          </a:p>
          <a:p>
            <a:pPr lvl="1"/>
            <a:r>
              <a:rPr lang="en-GB" dirty="0" smtClean="0"/>
              <a:t>Stochastic L-System</a:t>
            </a:r>
          </a:p>
          <a:p>
            <a:pPr lvl="1"/>
            <a:r>
              <a:rPr lang="en-GB" dirty="0" smtClean="0"/>
              <a:t>Voxel growth</a:t>
            </a:r>
          </a:p>
          <a:p>
            <a:pPr lvl="1"/>
            <a:r>
              <a:rPr lang="en-GB" dirty="0" smtClean="0"/>
              <a:t>Heliotropism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Beta : 21</a:t>
            </a:r>
            <a:r>
              <a:rPr lang="en-GB" baseline="30000" dirty="0" smtClean="0"/>
              <a:t>st</a:t>
            </a:r>
            <a:r>
              <a:rPr lang="en-GB" dirty="0" smtClean="0"/>
              <a:t> March </a:t>
            </a:r>
            <a:r>
              <a:rPr lang="en-GB" dirty="0" smtClean="0">
                <a:sym typeface="Wingdings"/>
              </a:rPr>
              <a:t>→</a:t>
            </a:r>
          </a:p>
          <a:p>
            <a:pPr lvl="1"/>
            <a:r>
              <a:rPr lang="en-GB" dirty="0" smtClean="0"/>
              <a:t>Bug fixes</a:t>
            </a:r>
          </a:p>
          <a:p>
            <a:pPr lvl="1"/>
            <a:r>
              <a:rPr lang="en-GB" dirty="0" smtClean="0"/>
              <a:t>Refinement</a:t>
            </a:r>
          </a:p>
          <a:p>
            <a:pPr lvl="1"/>
            <a:r>
              <a:rPr lang="en-GB" dirty="0" err="1" smtClean="0"/>
              <a:t>Octree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38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Summary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Generate forest scene</a:t>
            </a:r>
          </a:p>
          <a:p>
            <a:r>
              <a:rPr lang="en-GB" dirty="0" smtClean="0"/>
              <a:t>L-Systems</a:t>
            </a:r>
          </a:p>
          <a:p>
            <a:r>
              <a:rPr lang="en-GB" dirty="0" err="1" smtClean="0"/>
              <a:t>Voxel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Space occupation </a:t>
            </a:r>
          </a:p>
          <a:p>
            <a:pPr lvl="1"/>
            <a:r>
              <a:rPr lang="en-GB" dirty="0" smtClean="0"/>
              <a:t>Light availability</a:t>
            </a:r>
          </a:p>
          <a:p>
            <a:pPr lvl="1"/>
            <a:r>
              <a:rPr lang="en-GB" dirty="0" smtClean="0"/>
              <a:t>Heliotropism</a:t>
            </a:r>
          </a:p>
          <a:p>
            <a:r>
              <a:rPr lang="en-GB" dirty="0"/>
              <a:t>C++ </a:t>
            </a:r>
            <a:r>
              <a:rPr lang="en-GB" dirty="0" smtClean="0"/>
              <a:t>API</a:t>
            </a:r>
          </a:p>
          <a:p>
            <a:r>
              <a:rPr lang="en-GB" dirty="0" smtClean="0"/>
              <a:t>Currently</a:t>
            </a:r>
          </a:p>
          <a:p>
            <a:r>
              <a:rPr lang="en-GB" dirty="0" smtClean="0"/>
              <a:t>Next stage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References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25689"/>
            <a:ext cx="79208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i="1" dirty="0"/>
          </a:p>
          <a:p>
            <a:r>
              <a:rPr lang="en-GB" sz="1600" dirty="0" err="1" smtClean="0"/>
              <a:t>Dippe</a:t>
            </a:r>
            <a:r>
              <a:rPr lang="en-GB" sz="1600" dirty="0" smtClean="0"/>
              <a:t>, </a:t>
            </a:r>
            <a:r>
              <a:rPr lang="en-GB" sz="1600" dirty="0"/>
              <a:t>M, A, </a:t>
            </a:r>
            <a:r>
              <a:rPr lang="en-GB" sz="1600" dirty="0" smtClean="0"/>
              <a:t>Z. </a:t>
            </a:r>
            <a:r>
              <a:rPr lang="en-GB" sz="1600" dirty="0"/>
              <a:t>(1985). Antialiasing Through Stochastic Sampling. ACM </a:t>
            </a:r>
            <a:r>
              <a:rPr lang="en-GB" sz="1600" i="1" dirty="0"/>
              <a:t>SIGGRAPH Computer </a:t>
            </a:r>
            <a:r>
              <a:rPr lang="en-GB" sz="1600" i="1" dirty="0" smtClean="0"/>
              <a:t>Graphics. 19 </a:t>
            </a:r>
            <a:r>
              <a:rPr lang="en-GB" sz="1600" dirty="0" smtClean="0"/>
              <a:t>(3). 69-78</a:t>
            </a:r>
            <a:r>
              <a:rPr lang="en-GB" sz="1600" i="1" dirty="0" smtClean="0"/>
              <a:t>.</a:t>
            </a:r>
          </a:p>
          <a:p>
            <a:endParaRPr lang="en-GB" sz="1600" i="1" dirty="0" smtClean="0"/>
          </a:p>
          <a:p>
            <a:r>
              <a:rPr lang="en-GB" sz="1600" dirty="0"/>
              <a:t>Greene, N. (1989). Voxel Space Automata: </a:t>
            </a:r>
            <a:r>
              <a:rPr lang="en-GB" sz="1600" dirty="0" smtClean="0"/>
              <a:t>Modelling </a:t>
            </a:r>
            <a:r>
              <a:rPr lang="en-GB" sz="1600" dirty="0"/>
              <a:t>with </a:t>
            </a:r>
            <a:r>
              <a:rPr lang="en-GB" sz="1600" dirty="0" smtClean="0"/>
              <a:t>Stochastic </a:t>
            </a:r>
            <a:r>
              <a:rPr lang="en-GB" sz="1600" dirty="0"/>
              <a:t>Growth Processes in Voxel Space. </a:t>
            </a:r>
            <a:r>
              <a:rPr lang="en-GB" sz="1600" i="1" dirty="0"/>
              <a:t>SIGGRAPH '89 Proceedings of the 16th annual conference on Computer graphics and interactive techniques</a:t>
            </a:r>
            <a:r>
              <a:rPr lang="en-GB" sz="1600" dirty="0"/>
              <a:t> </a:t>
            </a:r>
            <a:r>
              <a:rPr lang="en-GB" sz="1600" i="1" dirty="0"/>
              <a:t>, 23</a:t>
            </a:r>
            <a:r>
              <a:rPr lang="en-GB" sz="1600" dirty="0"/>
              <a:t> (3), 175 – 184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r>
              <a:rPr lang="en-GB" sz="1600" dirty="0" err="1"/>
              <a:t>Kensler</a:t>
            </a:r>
            <a:r>
              <a:rPr lang="en-GB" sz="1600" dirty="0"/>
              <a:t>, A. (2013). Correlated Multi-Jittered Sampling</a:t>
            </a:r>
            <a:r>
              <a:rPr lang="en-GB" sz="1600" i="1" dirty="0"/>
              <a:t>. Pixar Technical </a:t>
            </a:r>
            <a:r>
              <a:rPr lang="en-GB" sz="1600" i="1" dirty="0" smtClean="0"/>
              <a:t>Memo</a:t>
            </a:r>
          </a:p>
          <a:p>
            <a:endParaRPr lang="en-GB" sz="1600" i="1" dirty="0" smtClean="0"/>
          </a:p>
          <a:p>
            <a:r>
              <a:rPr lang="en-GB" sz="1600" dirty="0" smtClean="0"/>
              <a:t>Meagher, D. (1981). Geometric </a:t>
            </a:r>
            <a:r>
              <a:rPr lang="en-GB" sz="1600" dirty="0" err="1" smtClean="0"/>
              <a:t>Modeling</a:t>
            </a:r>
            <a:r>
              <a:rPr lang="en-GB" sz="1600" dirty="0" smtClean="0"/>
              <a:t> Using </a:t>
            </a:r>
            <a:r>
              <a:rPr lang="en-GB" sz="1600" dirty="0" err="1" smtClean="0"/>
              <a:t>Octree</a:t>
            </a:r>
            <a:r>
              <a:rPr lang="en-GB" sz="1600" dirty="0" smtClean="0"/>
              <a:t> Encoding. </a:t>
            </a:r>
            <a:r>
              <a:rPr lang="en-GB" sz="1600" i="1" dirty="0" smtClean="0"/>
              <a:t>Computer Graphics and Image Processing</a:t>
            </a:r>
            <a:r>
              <a:rPr lang="en-GB" sz="1600" dirty="0" smtClean="0"/>
              <a:t> </a:t>
            </a:r>
            <a:r>
              <a:rPr lang="en-GB" sz="1600" i="1" dirty="0" smtClean="0"/>
              <a:t>, 19</a:t>
            </a:r>
            <a:r>
              <a:rPr lang="en-GB" sz="1600" dirty="0" smtClean="0"/>
              <a:t>, 129-147.</a:t>
            </a:r>
            <a:endParaRPr lang="en-GB" sz="1600" i="1" dirty="0" smtClean="0"/>
          </a:p>
          <a:p>
            <a:endParaRPr lang="en-GB" sz="1600" i="1" dirty="0"/>
          </a:p>
          <a:p>
            <a:r>
              <a:rPr lang="en-GB" sz="1600" dirty="0"/>
              <a:t>Oppenheimer, P. E. (1986). Real time design and animation of fractal plants and trees. </a:t>
            </a:r>
            <a:r>
              <a:rPr lang="en-GB" sz="1600" i="1" dirty="0"/>
              <a:t>ACM SIGGRAPH Computer Graphics</a:t>
            </a:r>
            <a:r>
              <a:rPr lang="en-GB" sz="1600" dirty="0"/>
              <a:t> </a:t>
            </a:r>
            <a:r>
              <a:rPr lang="en-GB" sz="1600" i="1" dirty="0"/>
              <a:t>, 20</a:t>
            </a:r>
            <a:r>
              <a:rPr lang="en-GB" sz="1600" dirty="0"/>
              <a:t> (4), 55-64</a:t>
            </a:r>
            <a:r>
              <a:rPr lang="en-GB" sz="1600" dirty="0" smtClean="0"/>
              <a:t>.</a:t>
            </a:r>
            <a:endParaRPr lang="en-GB" sz="1600" i="1" dirty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sz="1600" dirty="0" err="1" smtClean="0"/>
              <a:t>Prusinkiewicz</a:t>
            </a:r>
            <a:r>
              <a:rPr lang="en-GB" sz="1600" dirty="0" smtClean="0"/>
              <a:t>, P., &amp; </a:t>
            </a:r>
            <a:r>
              <a:rPr lang="en-GB" sz="1600" dirty="0" err="1" smtClean="0"/>
              <a:t>Lindenmayer</a:t>
            </a:r>
            <a:r>
              <a:rPr lang="en-GB" sz="1600" dirty="0" smtClean="0"/>
              <a:t>, A. (1990). </a:t>
            </a:r>
            <a:r>
              <a:rPr lang="en-GB" sz="1600" i="1" dirty="0" smtClean="0"/>
              <a:t>The Algorithmic Beauty of Plants.</a:t>
            </a:r>
            <a:r>
              <a:rPr lang="en-GB" sz="1600" dirty="0" smtClean="0"/>
              <a:t> New York: Springer-</a:t>
            </a:r>
            <a:r>
              <a:rPr lang="en-GB" sz="1600" dirty="0" err="1" smtClean="0"/>
              <a:t>Verlag</a:t>
            </a:r>
            <a:r>
              <a:rPr lang="en-GB" sz="1600" dirty="0" smtClean="0"/>
              <a:t>.</a:t>
            </a:r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sz="1600" dirty="0" smtClean="0"/>
              <a:t>Shirley, P. (1991). Discrepancy as a Quality Measure for Sample Distributions. </a:t>
            </a:r>
            <a:r>
              <a:rPr lang="en-GB" sz="1600" i="1" dirty="0" smtClean="0"/>
              <a:t>Proceedings of </a:t>
            </a:r>
            <a:r>
              <a:rPr lang="en-GB" sz="1600" i="1" dirty="0" err="1" smtClean="0"/>
              <a:t>Eurographics</a:t>
            </a:r>
            <a:r>
              <a:rPr lang="en-GB" sz="1600" i="1" dirty="0" smtClean="0"/>
              <a:t>. </a:t>
            </a:r>
            <a:r>
              <a:rPr lang="en-GB" sz="1600" dirty="0" smtClean="0"/>
              <a:t>183-193.</a:t>
            </a:r>
          </a:p>
          <a:p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7467600" cy="4525963"/>
          </a:xfrm>
        </p:spPr>
        <p:txBody>
          <a:bodyPr/>
          <a:lstStyle/>
          <a:p>
            <a:pPr algn="ctr">
              <a:buNone/>
            </a:pPr>
            <a:endParaRPr lang="en-GB" dirty="0" smtClean="0">
              <a:latin typeface="Arial Black" pitchFamily="34" charset="0"/>
            </a:endParaRPr>
          </a:p>
          <a:p>
            <a:pPr algn="ctr">
              <a:buNone/>
            </a:pPr>
            <a:endParaRPr lang="en-GB" dirty="0">
              <a:latin typeface="Arial Black" pitchFamily="34" charset="0"/>
            </a:endParaRPr>
          </a:p>
          <a:p>
            <a:pPr algn="ctr">
              <a:buNone/>
            </a:pPr>
            <a:r>
              <a:rPr lang="en-GB" sz="6000" dirty="0" smtClean="0">
                <a:latin typeface="Arial Black" pitchFamily="34" charset="0"/>
              </a:rPr>
              <a:t>Questions</a:t>
            </a:r>
          </a:p>
          <a:p>
            <a:pPr algn="ctr">
              <a:buNone/>
            </a:pPr>
            <a:r>
              <a:rPr lang="en-GB" sz="6000" dirty="0" smtClean="0">
                <a:latin typeface="Arial Black" pitchFamily="34" charset="0"/>
              </a:rPr>
              <a:t>please</a:t>
            </a:r>
            <a:endParaRPr lang="en-GB" sz="6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5202</TotalTime>
  <Words>1538</Words>
  <Application>Microsoft Office PowerPoint</Application>
  <PresentationFormat>On-screen Show (4:3)</PresentationFormat>
  <Paragraphs>581</Paragraphs>
  <Slides>94</Slides>
  <Notes>16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Technic</vt:lpstr>
      <vt:lpstr>Space and Photo sensitive L-Systems   Andrew Leeuwenberg    </vt:lpstr>
      <vt:lpstr>Content</vt:lpstr>
      <vt:lpstr>Rationale</vt:lpstr>
      <vt:lpstr>Rationale</vt:lpstr>
      <vt:lpstr>The Project </vt:lpstr>
      <vt:lpstr>Project Statement</vt:lpstr>
      <vt:lpstr>Plug-in goals</vt:lpstr>
      <vt:lpstr>Plug-in goals</vt:lpstr>
      <vt:lpstr>Plug-in goals</vt:lpstr>
      <vt:lpstr>Approach</vt:lpstr>
      <vt:lpstr>Procedural Plants</vt:lpstr>
      <vt:lpstr>Self similarity</vt:lpstr>
      <vt:lpstr>Plant Fractals</vt:lpstr>
      <vt:lpstr>Plant Fractals</vt:lpstr>
      <vt:lpstr>Statistically similar</vt:lpstr>
      <vt:lpstr>Plant Fractals</vt:lpstr>
      <vt:lpstr>Plant Fractals</vt:lpstr>
      <vt:lpstr>L-Systems</vt:lpstr>
      <vt:lpstr>L-Systems</vt:lpstr>
      <vt:lpstr>L-Systems</vt:lpstr>
      <vt:lpstr>L-Systems</vt:lpstr>
      <vt:lpstr>Environment</vt:lpstr>
      <vt:lpstr>Voxel space</vt:lpstr>
      <vt:lpstr>Voxel space</vt:lpstr>
      <vt:lpstr>Growth avoidance</vt:lpstr>
      <vt:lpstr>Growth avoidance</vt:lpstr>
      <vt:lpstr>Growth avoidance</vt:lpstr>
      <vt:lpstr>Growth avoidance</vt:lpstr>
      <vt:lpstr>Growth avoidance</vt:lpstr>
      <vt:lpstr>Growth avoidance</vt:lpstr>
      <vt:lpstr>Growth avoidance</vt:lpstr>
      <vt:lpstr>Light availability</vt:lpstr>
      <vt:lpstr>Light availability</vt:lpstr>
      <vt:lpstr>Light availability</vt:lpstr>
      <vt:lpstr>Light availability</vt:lpstr>
      <vt:lpstr>Light availability</vt:lpstr>
      <vt:lpstr>Light availability</vt:lpstr>
      <vt:lpstr>Light availability</vt:lpstr>
      <vt:lpstr>Light availability</vt:lpstr>
      <vt:lpstr>Light availability</vt:lpstr>
      <vt:lpstr>Integrating with L-System</vt:lpstr>
      <vt:lpstr>Modifying L-System</vt:lpstr>
      <vt:lpstr>Light availability</vt:lpstr>
      <vt:lpstr>Light availability</vt:lpstr>
      <vt:lpstr>Light availability</vt:lpstr>
      <vt:lpstr>Leaf problem</vt:lpstr>
      <vt:lpstr>Leaf problem</vt:lpstr>
      <vt:lpstr>Leaf problem</vt:lpstr>
      <vt:lpstr>Leaf problem</vt:lpstr>
      <vt:lpstr>Light availability</vt:lpstr>
      <vt:lpstr>Light availability</vt:lpstr>
      <vt:lpstr>Light availability</vt:lpstr>
      <vt:lpstr>Light availability</vt:lpstr>
      <vt:lpstr>Heliotropism</vt:lpstr>
      <vt:lpstr>Heliotropism</vt:lpstr>
      <vt:lpstr>Heliotropism</vt:lpstr>
      <vt:lpstr>Heliotropism</vt:lpstr>
      <vt:lpstr>Heliotropism</vt:lpstr>
      <vt:lpstr>Sampling</vt:lpstr>
      <vt:lpstr>Why random sampling?</vt:lpstr>
      <vt:lpstr>Why random sampling?</vt:lpstr>
      <vt:lpstr>Random Sampling</vt:lpstr>
      <vt:lpstr>Random Sampling</vt:lpstr>
      <vt:lpstr>Pseudo-Random Sampling</vt:lpstr>
      <vt:lpstr>Pseudo-Random Sampling</vt:lpstr>
      <vt:lpstr>Pseudo-Random Sampling</vt:lpstr>
      <vt:lpstr>Potential improvement </vt:lpstr>
      <vt:lpstr>Quadtree</vt:lpstr>
      <vt:lpstr>Quadtree</vt:lpstr>
      <vt:lpstr>Quadtree</vt:lpstr>
      <vt:lpstr>Quadtree</vt:lpstr>
      <vt:lpstr>Quadtree</vt:lpstr>
      <vt:lpstr>Quadtree</vt:lpstr>
      <vt:lpstr>What Programming Language?</vt:lpstr>
      <vt:lpstr>Python or C++</vt:lpstr>
      <vt:lpstr>Results - Graphed</vt:lpstr>
      <vt:lpstr>Results - Graphed</vt:lpstr>
      <vt:lpstr>Results - Data</vt:lpstr>
      <vt:lpstr>Results - Data</vt:lpstr>
      <vt:lpstr>Results - Data</vt:lpstr>
      <vt:lpstr>Results - Data</vt:lpstr>
      <vt:lpstr>Current stage</vt:lpstr>
      <vt:lpstr>Workflow – Idea development</vt:lpstr>
      <vt:lpstr>L-System current features</vt:lpstr>
      <vt:lpstr>L-System current features</vt:lpstr>
      <vt:lpstr>    aleeuwenberg.weebly.com</vt:lpstr>
      <vt:lpstr>Next stage</vt:lpstr>
      <vt:lpstr>Work Flow – Gantt Chart</vt:lpstr>
      <vt:lpstr>Key upcoming tasks</vt:lpstr>
      <vt:lpstr>Plug-in specifications</vt:lpstr>
      <vt:lpstr>Build timetable</vt:lpstr>
      <vt:lpstr>Summary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</dc:creator>
  <cp:lastModifiedBy>Andrew Leeuwenberg</cp:lastModifiedBy>
  <cp:revision>506</cp:revision>
  <dcterms:created xsi:type="dcterms:W3CDTF">2013-11-04T22:58:56Z</dcterms:created>
  <dcterms:modified xsi:type="dcterms:W3CDTF">2013-12-09T14:18:37Z</dcterms:modified>
</cp:coreProperties>
</file>